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310" r:id="rId5"/>
    <p:sldId id="311" r:id="rId6"/>
    <p:sldId id="312" r:id="rId7"/>
    <p:sldId id="313" r:id="rId8"/>
    <p:sldId id="314" r:id="rId9"/>
    <p:sldId id="315" r:id="rId10"/>
    <p:sldId id="316" r:id="rId11"/>
    <p:sldId id="317" r:id="rId12"/>
    <p:sldId id="321" r:id="rId13"/>
    <p:sldId id="322" r:id="rId14"/>
    <p:sldId id="323" r:id="rId15"/>
    <p:sldId id="324" r:id="rId16"/>
    <p:sldId id="318" r:id="rId17"/>
    <p:sldId id="319" r:id="rId18"/>
    <p:sldId id="320" r:id="rId19"/>
    <p:sldId id="332" r:id="rId20"/>
    <p:sldId id="333" r:id="rId21"/>
    <p:sldId id="338" r:id="rId22"/>
    <p:sldId id="334" r:id="rId23"/>
    <p:sldId id="339" r:id="rId24"/>
    <p:sldId id="336" r:id="rId25"/>
    <p:sldId id="337" r:id="rId26"/>
    <p:sldId id="340" r:id="rId27"/>
    <p:sldId id="325" r:id="rId28"/>
    <p:sldId id="329" r:id="rId29"/>
    <p:sldId id="326" r:id="rId30"/>
    <p:sldId id="331" r:id="rId31"/>
    <p:sldId id="341" r:id="rId32"/>
    <p:sldId id="342" r:id="rId33"/>
    <p:sldId id="343" r:id="rId34"/>
    <p:sldId id="344" r:id="rId35"/>
    <p:sldId id="348" r:id="rId36"/>
    <p:sldId id="355" r:id="rId37"/>
    <p:sldId id="347" r:id="rId38"/>
    <p:sldId id="356" r:id="rId39"/>
    <p:sldId id="350" r:id="rId40"/>
    <p:sldId id="351" r:id="rId41"/>
    <p:sldId id="352" r:id="rId42"/>
    <p:sldId id="353" r:id="rId43"/>
    <p:sldId id="354" r:id="rId4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4C9D2F"/>
    <a:srgbClr val="658D1B"/>
    <a:srgbClr val="54565B"/>
    <a:srgbClr val="312C2B"/>
    <a:srgbClr val="443D3E"/>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autoAdjust="0"/>
    <p:restoredTop sz="95850" autoAdjust="0"/>
  </p:normalViewPr>
  <p:slideViewPr>
    <p:cSldViewPr snapToGrid="0" snapToObjects="1" showGuides="1">
      <p:cViewPr varScale="1">
        <p:scale>
          <a:sx n="144" d="100"/>
          <a:sy n="144" d="100"/>
        </p:scale>
        <p:origin x="846" y="120"/>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11/2/2023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11/2/2023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ycNyHliuzsU?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820612" y="3236191"/>
            <a:ext cx="4904327" cy="1541217"/>
          </a:xfrm>
        </p:spPr>
        <p:txBody>
          <a:bodyPr/>
          <a:lstStyle/>
          <a:p>
            <a:pPr lvl="0"/>
            <a:r>
              <a:rPr lang="en-US" dirty="0"/>
              <a:t>Molly Sieffert BSN, RN</a:t>
            </a:r>
          </a:p>
          <a:p>
            <a:pPr lvl="0"/>
            <a:r>
              <a:rPr lang="en-US" dirty="0"/>
              <a:t>Orthopedic Nurse Navigator-Ann Arbor</a:t>
            </a:r>
          </a:p>
          <a:p>
            <a:pPr lvl="0"/>
            <a:endParaRPr lang="en-US" dirty="0"/>
          </a:p>
          <a:p>
            <a:pPr lvl="0"/>
            <a:r>
              <a:rPr lang="en-US" dirty="0"/>
              <a:t>Keri Massey BSN, RN</a:t>
            </a:r>
          </a:p>
          <a:p>
            <a:pPr lvl="0"/>
            <a:r>
              <a:rPr lang="en-US" dirty="0"/>
              <a:t>Orthopedic Nurse Navigator- Brighton</a:t>
            </a:r>
            <a:r>
              <a:rPr lang="en-US"/>
              <a:t>/Livingston</a:t>
            </a:r>
            <a:endParaRPr lang="en-US" dirty="0"/>
          </a:p>
        </p:txBody>
      </p:sp>
      <p:sp>
        <p:nvSpPr>
          <p:cNvPr id="13" name="Title 12"/>
          <p:cNvSpPr>
            <a:spLocks noGrp="1"/>
          </p:cNvSpPr>
          <p:nvPr>
            <p:ph type="ctrTitle"/>
          </p:nvPr>
        </p:nvSpPr>
        <p:spPr/>
        <p:txBody>
          <a:bodyPr/>
          <a:lstStyle/>
          <a:p>
            <a:r>
              <a:rPr lang="en-US" dirty="0"/>
              <a:t>Total Shoulder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56558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buFont typeface="Arial" panose="020B0604020202020204" pitchFamily="34" charset="0"/>
              <a:buChar char="•"/>
            </a:pPr>
            <a:r>
              <a:rPr lang="en-US" sz="2600" dirty="0"/>
              <a:t>Use the wipes that you were given in class or at your physical on the evening before surgery.  Read the instructions very carefully.  Do not use them on your face or private area.</a:t>
            </a:r>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err="1"/>
              <a:t>Optifoam</a:t>
            </a:r>
            <a:r>
              <a:rPr lang="en-US" sz="2600" dirty="0"/>
              <a:t> AG+ Dressing</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silver dressing 7 days after surgery</a:t>
            </a:r>
          </a:p>
          <a:p>
            <a:pPr marL="457200" indent="-457200">
              <a:buClr>
                <a:schemeClr val="tx2"/>
              </a:buClr>
              <a:buFont typeface="Arial" panose="020B0604020202020204" pitchFamily="34" charset="0"/>
              <a:buChar char="•"/>
            </a:pPr>
            <a:r>
              <a:rPr lang="en-US" sz="2400" dirty="0"/>
              <a:t>Leave incision open to air</a:t>
            </a:r>
          </a:p>
          <a:p>
            <a:pPr marL="457200" indent="-457200">
              <a:buClr>
                <a:schemeClr val="tx2"/>
              </a:buClr>
              <a:buFont typeface="Arial" panose="020B0604020202020204" pitchFamily="34" charset="0"/>
              <a:buChar char="•"/>
            </a:pPr>
            <a:r>
              <a:rPr lang="en-US" sz="2400" dirty="0"/>
              <a:t>Use antibacterial body wash or a new bar of soap (Dial) to shower</a:t>
            </a:r>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11</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13</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Ensure Pre-Surgery is available for purchase for approx. $4 for 1 bottle at the following locations</a:t>
            </a:r>
          </a:p>
          <a:p>
            <a:pPr marL="0" indent="0">
              <a:buClr>
                <a:schemeClr val="tx2"/>
              </a:buClr>
              <a:buNone/>
            </a:pPr>
            <a:r>
              <a:rPr lang="en-US" sz="1800" dirty="0">
                <a:solidFill>
                  <a:srgbClr val="7030A0"/>
                </a:solidFill>
              </a:rPr>
              <a:t>			Reichert Health Building Pharmacy (ask at counter)</a:t>
            </a:r>
          </a:p>
          <a:p>
            <a:pPr marL="0" indent="0">
              <a:buClr>
                <a:schemeClr val="tx2"/>
              </a:buClr>
              <a:buNone/>
            </a:pPr>
            <a:r>
              <a:rPr lang="en-US" sz="1800" dirty="0">
                <a:solidFill>
                  <a:srgbClr val="7030A0"/>
                </a:solidFill>
              </a:rPr>
              <a:t>			Brighton Health Care Center -Joes Java</a:t>
            </a:r>
          </a:p>
          <a:p>
            <a:pPr marL="0" indent="0">
              <a:buClr>
                <a:schemeClr val="tx2"/>
              </a:buClr>
              <a:buNone/>
            </a:pPr>
            <a:r>
              <a:rPr lang="en-US" sz="1800" dirty="0">
                <a:solidFill>
                  <a:srgbClr val="7030A0"/>
                </a:solidFill>
              </a:rPr>
              <a:t>			Livingston Hospital -Joes Java</a:t>
            </a:r>
          </a:p>
          <a:p>
            <a:pPr marL="0" indent="0">
              <a:buClr>
                <a:schemeClr val="tx2"/>
              </a:buClr>
              <a:buNone/>
            </a:pPr>
            <a:r>
              <a:rPr lang="en-US" sz="1800" dirty="0">
                <a:solidFill>
                  <a:srgbClr val="7030A0"/>
                </a:solidFill>
              </a:rPr>
              <a:t>			Chelsea Hospital -Joes Java</a:t>
            </a:r>
          </a:p>
          <a:p>
            <a:pPr marL="0" indent="0" algn="ctr">
              <a:buClr>
                <a:schemeClr val="tx2"/>
              </a:buClr>
              <a:buNone/>
            </a:pPr>
            <a:endParaRPr lang="en-US" sz="1800" dirty="0">
              <a:solidFill>
                <a:srgbClr val="7030A0"/>
              </a:solidFill>
            </a:endParaRP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r>
              <a:rPr lang="en-US" dirty="0">
                <a:solidFill>
                  <a:schemeClr val="tx2"/>
                </a:solidFill>
              </a:rPr>
              <a:t>This is not for use by Type 1 diabetic patients or Type 2 diabetics who take insulin</a:t>
            </a:r>
          </a:p>
          <a:p>
            <a:endParaRPr lang="en-US" dirty="0"/>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lstStyle/>
          <a:p>
            <a:r>
              <a:rPr lang="en-US" dirty="0"/>
              <a:t>Drink Ensure Pre-Surgery </a:t>
            </a:r>
            <a:r>
              <a:rPr lang="en-US" b="1" u="sng" dirty="0"/>
              <a:t>2</a:t>
            </a:r>
            <a:r>
              <a:rPr lang="en-US" dirty="0"/>
              <a:t> hours before your surgery time</a:t>
            </a:r>
          </a:p>
          <a:p>
            <a:endParaRPr lang="en-US" dirty="0"/>
          </a:p>
          <a:p>
            <a:r>
              <a:rPr lang="en-US" dirty="0">
                <a:solidFill>
                  <a:schemeClr val="tx2"/>
                </a:solidFill>
              </a:rPr>
              <a:t>Type 2 Diabetics on oral medications- Drink Ensure Pre-Surgery </a:t>
            </a:r>
            <a:r>
              <a:rPr lang="en-US" b="1" u="sng" dirty="0">
                <a:solidFill>
                  <a:schemeClr val="tx2"/>
                </a:solidFill>
              </a:rPr>
              <a:t>3</a:t>
            </a:r>
            <a:r>
              <a:rPr lang="en-US" dirty="0">
                <a:solidFill>
                  <a:schemeClr val="tx2"/>
                </a:solidFill>
              </a:rPr>
              <a:t> hours before your surgery time</a:t>
            </a:r>
          </a:p>
          <a:p>
            <a:endParaRPr lang="en-US" dirty="0">
              <a:solidFill>
                <a:schemeClr val="tx2"/>
              </a:solidFill>
            </a:endParaRPr>
          </a:p>
          <a:p>
            <a:r>
              <a:rPr lang="en-US" dirty="0">
                <a:solidFill>
                  <a:schemeClr val="tx2"/>
                </a:solidFill>
              </a:rPr>
              <a:t>If you take insulin-  </a:t>
            </a:r>
            <a:r>
              <a:rPr lang="en-US" u="sng" dirty="0">
                <a:solidFill>
                  <a:schemeClr val="tx2"/>
                </a:solidFill>
              </a:rPr>
              <a:t>do not drink the Ensure</a:t>
            </a:r>
            <a:endParaRPr lang="en-US" dirty="0">
              <a:solidFill>
                <a:schemeClr val="tx2"/>
              </a:solidFill>
            </a:endParaRPr>
          </a:p>
          <a:p>
            <a:endParaRPr lang="en-US" dirty="0"/>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15</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58022-6746-4AE7-A712-AD2EF4D0885F}"/>
              </a:ext>
            </a:extLst>
          </p:cNvPr>
          <p:cNvSpPr>
            <a:spLocks noGrp="1"/>
          </p:cNvSpPr>
          <p:nvPr>
            <p:ph sz="quarter" idx="12"/>
          </p:nvPr>
        </p:nvSpPr>
        <p:spPr>
          <a:xfrm>
            <a:off x="2736622" y="790262"/>
            <a:ext cx="5893474" cy="3810313"/>
          </a:xfrm>
        </p:spPr>
        <p:txBody>
          <a:bodyPr>
            <a:normAutofit fontScale="85000" lnSpcReduction="20000"/>
          </a:bodyPr>
          <a:lstStyle/>
          <a:p>
            <a:pPr marL="0" indent="0">
              <a:buNone/>
            </a:pPr>
            <a:endParaRPr lang="en-US" dirty="0"/>
          </a:p>
          <a:p>
            <a:r>
              <a:rPr lang="en-US" dirty="0"/>
              <a:t>There are many different options for Cold Therapy after surgery.    It is important  to use cold to help decrease pain and swelling after surgery</a:t>
            </a:r>
          </a:p>
          <a:p>
            <a:r>
              <a:rPr lang="en-US" dirty="0"/>
              <a:t>Cold machines, gel packs, ice in plastic bags, frozen vegetables from the grocery store are all good options</a:t>
            </a:r>
          </a:p>
          <a:p>
            <a:r>
              <a:rPr lang="en-US" dirty="0"/>
              <a:t>Many Insurance companies do not pay for cold therapy- your surgeons office will give a prescription for a cold machine to </a:t>
            </a:r>
            <a:r>
              <a:rPr lang="en-US" dirty="0">
                <a:solidFill>
                  <a:schemeClr val="tx2"/>
                </a:solidFill>
              </a:rPr>
              <a:t>Lytle Medical Technologies </a:t>
            </a:r>
            <a:r>
              <a:rPr lang="en-US" dirty="0"/>
              <a:t>and they will check your insurance and contact you before your surgery</a:t>
            </a:r>
          </a:p>
          <a:p>
            <a:endParaRPr lang="en-US" dirty="0"/>
          </a:p>
        </p:txBody>
      </p:sp>
      <p:sp>
        <p:nvSpPr>
          <p:cNvPr id="3" name="Title 2">
            <a:extLst>
              <a:ext uri="{FF2B5EF4-FFF2-40B4-BE49-F238E27FC236}">
                <a16:creationId xmlns:a16="http://schemas.microsoft.com/office/drawing/2014/main" id="{D7A827FB-82CA-49B4-A8E2-7509C187B815}"/>
              </a:ext>
            </a:extLst>
          </p:cNvPr>
          <p:cNvSpPr>
            <a:spLocks noGrp="1"/>
          </p:cNvSpPr>
          <p:nvPr>
            <p:ph type="title"/>
          </p:nvPr>
        </p:nvSpPr>
        <p:spPr/>
        <p:txBody>
          <a:bodyPr/>
          <a:lstStyle/>
          <a:p>
            <a:pPr algn="ctr"/>
            <a:r>
              <a:rPr lang="en-US" sz="2800" dirty="0"/>
              <a:t>Cooling Therapy</a:t>
            </a:r>
            <a:endParaRPr lang="en-US" dirty="0"/>
          </a:p>
        </p:txBody>
      </p:sp>
      <p:sp>
        <p:nvSpPr>
          <p:cNvPr id="4" name="Footer Placeholder 3">
            <a:extLst>
              <a:ext uri="{FF2B5EF4-FFF2-40B4-BE49-F238E27FC236}">
                <a16:creationId xmlns:a16="http://schemas.microsoft.com/office/drawing/2014/main" id="{E64F82F8-C14D-42C0-9423-266C9BB2FC1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7F9CE1E-7253-4409-A4EE-E36D202FF8D3}"/>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7" name="Picture 6">
            <a:extLst>
              <a:ext uri="{FF2B5EF4-FFF2-40B4-BE49-F238E27FC236}">
                <a16:creationId xmlns:a16="http://schemas.microsoft.com/office/drawing/2014/main" id="{C3959A85-7089-4015-8AB8-051B38E6DBA8}"/>
              </a:ext>
            </a:extLst>
          </p:cNvPr>
          <p:cNvPicPr>
            <a:picLocks noChangeAspect="1"/>
          </p:cNvPicPr>
          <p:nvPr/>
        </p:nvPicPr>
        <p:blipFill>
          <a:blip r:embed="rId2"/>
          <a:stretch>
            <a:fillRect/>
          </a:stretch>
        </p:blipFill>
        <p:spPr>
          <a:xfrm>
            <a:off x="83263" y="790262"/>
            <a:ext cx="1897333" cy="1553311"/>
          </a:xfrm>
          <a:prstGeom prst="rect">
            <a:avLst/>
          </a:prstGeom>
        </p:spPr>
      </p:pic>
      <p:pic>
        <p:nvPicPr>
          <p:cNvPr id="8" name="Picture 2">
            <a:extLst>
              <a:ext uri="{FF2B5EF4-FFF2-40B4-BE49-F238E27FC236}">
                <a16:creationId xmlns:a16="http://schemas.microsoft.com/office/drawing/2014/main" id="{765986D7-CB04-4092-BEE1-6B007D7A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3" y="2674877"/>
            <a:ext cx="1950313" cy="129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5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ACEAB-6F7D-4589-8EFE-69DF08045FCA}"/>
              </a:ext>
            </a:extLst>
          </p:cNvPr>
          <p:cNvSpPr>
            <a:spLocks noGrp="1"/>
          </p:cNvSpPr>
          <p:nvPr>
            <p:ph sz="quarter" idx="12"/>
          </p:nvPr>
        </p:nvSpPr>
        <p:spPr/>
        <p:txBody>
          <a:bodyPr>
            <a:normAutofit fontScale="92500" lnSpcReduction="10000"/>
          </a:bodyPr>
          <a:lstStyle/>
          <a:p>
            <a:pPr marL="457200" lvl="0" indent="-457200">
              <a:buClr>
                <a:schemeClr val="tx2"/>
              </a:buClr>
              <a:buFont typeface="Arial" panose="020B0604020202020204" pitchFamily="34" charset="0"/>
              <a:buChar char="•"/>
            </a:pPr>
            <a:r>
              <a:rPr lang="en-US" sz="2400" dirty="0"/>
              <a:t>Your anesthesiologist may talk with you about placing a nerve block catheter (tiny soft tube) to help with pain relief after your surgery.  The block is put in just before surgery .</a:t>
            </a:r>
          </a:p>
          <a:p>
            <a:pPr marL="457200" lvl="0" indent="-457200">
              <a:buClr>
                <a:schemeClr val="tx2"/>
              </a:buClr>
              <a:buFont typeface="Arial" panose="020B0604020202020204" pitchFamily="34" charset="0"/>
              <a:buChar char="•"/>
            </a:pPr>
            <a:r>
              <a:rPr lang="en-US" sz="2400" dirty="0"/>
              <a:t>The nerve block is connected to a portable pump(Ambit pump) that delivers numbing pain medication around the bundle of nerves that leads to your operative shoulder and arm.  Depending on the dose you need, the pump will run for 3 to 4 days.</a:t>
            </a:r>
          </a:p>
          <a:p>
            <a:pPr marL="457200" lvl="0" indent="-457200">
              <a:buClr>
                <a:schemeClr val="tx2"/>
              </a:buClr>
              <a:buFont typeface="Arial" panose="020B0604020202020204" pitchFamily="34" charset="0"/>
              <a:buChar char="•"/>
            </a:pPr>
            <a:r>
              <a:rPr lang="en-US" sz="2400" dirty="0"/>
              <a:t>You may still have pain with a nerve block and need to take additional pain pills as prescribed by your doctor.</a:t>
            </a:r>
          </a:p>
          <a:p>
            <a:endParaRPr lang="en-US" dirty="0"/>
          </a:p>
        </p:txBody>
      </p:sp>
      <p:sp>
        <p:nvSpPr>
          <p:cNvPr id="3" name="Title 2">
            <a:extLst>
              <a:ext uri="{FF2B5EF4-FFF2-40B4-BE49-F238E27FC236}">
                <a16:creationId xmlns:a16="http://schemas.microsoft.com/office/drawing/2014/main" id="{277B5BC8-476D-43F3-9EED-059A35FE47AA}"/>
              </a:ext>
            </a:extLst>
          </p:cNvPr>
          <p:cNvSpPr>
            <a:spLocks noGrp="1"/>
          </p:cNvSpPr>
          <p:nvPr>
            <p:ph type="title"/>
          </p:nvPr>
        </p:nvSpPr>
        <p:spPr/>
        <p:txBody>
          <a:bodyPr/>
          <a:lstStyle/>
          <a:p>
            <a:r>
              <a:rPr lang="en-US" dirty="0"/>
              <a:t>Nerve Block</a:t>
            </a:r>
          </a:p>
        </p:txBody>
      </p:sp>
      <p:sp>
        <p:nvSpPr>
          <p:cNvPr id="4" name="Footer Placeholder 3">
            <a:extLst>
              <a:ext uri="{FF2B5EF4-FFF2-40B4-BE49-F238E27FC236}">
                <a16:creationId xmlns:a16="http://schemas.microsoft.com/office/drawing/2014/main" id="{CCF69453-94FC-4F83-8E44-81C3F1EAFC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9D2609F-2139-40A5-8B32-A2E62EB63CE3}"/>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75978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buFont typeface="Arial" panose="020B0604020202020204" pitchFamily="34" charset="0"/>
              <a:buChar char="•"/>
            </a:pPr>
            <a:r>
              <a:rPr lang="en-US" dirty="0"/>
              <a:t>Microphones are automatically muted</a:t>
            </a:r>
          </a:p>
          <a:p>
            <a:pPr marL="457200" indent="-457200">
              <a:buClr>
                <a:schemeClr val="tx2"/>
              </a:buClr>
              <a:buFont typeface="Arial" panose="020B0604020202020204" pitchFamily="34" charset="0"/>
              <a:buChar char="•"/>
            </a:pPr>
            <a:r>
              <a:rPr lang="en-US" dirty="0"/>
              <a:t>Please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Total Joint Replacement Class packet with handouts, the Shoulder Book, these slides, nerve block video and a class video on our website  </a:t>
            </a:r>
            <a:r>
              <a:rPr lang="en-US" dirty="0">
                <a:solidFill>
                  <a:schemeClr val="tx2"/>
                </a:solidFill>
              </a:rPr>
              <a:t>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170691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E2EC71-3FBE-4C75-B251-CD00C61339BF}"/>
              </a:ext>
            </a:extLst>
          </p:cNvPr>
          <p:cNvPicPr>
            <a:picLocks noGrp="1" noChangeAspect="1"/>
          </p:cNvPicPr>
          <p:nvPr>
            <p:ph sz="quarter" idx="12"/>
          </p:nvPr>
        </p:nvPicPr>
        <p:blipFill>
          <a:blip r:embed="rId2"/>
          <a:stretch>
            <a:fillRect/>
          </a:stretch>
        </p:blipFill>
        <p:spPr>
          <a:xfrm>
            <a:off x="488107" y="938904"/>
            <a:ext cx="3514891" cy="3602037"/>
          </a:xfrm>
          <a:prstGeom prst="rect">
            <a:avLst/>
          </a:prstGeom>
        </p:spPr>
      </p:pic>
      <p:sp>
        <p:nvSpPr>
          <p:cNvPr id="3" name="Title 2">
            <a:extLst>
              <a:ext uri="{FF2B5EF4-FFF2-40B4-BE49-F238E27FC236}">
                <a16:creationId xmlns:a16="http://schemas.microsoft.com/office/drawing/2014/main" id="{204D73FB-FBF9-4D14-A00E-5469758518FD}"/>
              </a:ext>
            </a:extLst>
          </p:cNvPr>
          <p:cNvSpPr>
            <a:spLocks noGrp="1"/>
          </p:cNvSpPr>
          <p:nvPr>
            <p:ph type="title"/>
          </p:nvPr>
        </p:nvSpPr>
        <p:spPr/>
        <p:txBody>
          <a:bodyPr/>
          <a:lstStyle/>
          <a:p>
            <a:r>
              <a:rPr lang="en-US" dirty="0"/>
              <a:t>Nerve Block Placement</a:t>
            </a:r>
          </a:p>
        </p:txBody>
      </p:sp>
      <p:sp>
        <p:nvSpPr>
          <p:cNvPr id="4" name="Footer Placeholder 3">
            <a:extLst>
              <a:ext uri="{FF2B5EF4-FFF2-40B4-BE49-F238E27FC236}">
                <a16:creationId xmlns:a16="http://schemas.microsoft.com/office/drawing/2014/main" id="{EE19C1C9-E8D6-417F-A517-F663174C231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0768045-1891-4801-9C5D-E2A21240ECE3}"/>
              </a:ext>
            </a:extLst>
          </p:cNvPr>
          <p:cNvSpPr>
            <a:spLocks noGrp="1"/>
          </p:cNvSpPr>
          <p:nvPr>
            <p:ph type="sldNum" sz="quarter" idx="4"/>
          </p:nvPr>
        </p:nvSpPr>
        <p:spPr/>
        <p:txBody>
          <a:bodyPr/>
          <a:lstStyle/>
          <a:p>
            <a:fld id="{489F9553-C816-6842-8939-EE75ECF7EB2B}" type="slidenum">
              <a:rPr lang="en-US" smtClean="0"/>
              <a:pPr/>
              <a:t>20</a:t>
            </a:fld>
            <a:endParaRPr lang="en-US" dirty="0"/>
          </a:p>
        </p:txBody>
      </p:sp>
      <p:pic>
        <p:nvPicPr>
          <p:cNvPr id="7" name="Picture 6">
            <a:extLst>
              <a:ext uri="{FF2B5EF4-FFF2-40B4-BE49-F238E27FC236}">
                <a16:creationId xmlns:a16="http://schemas.microsoft.com/office/drawing/2014/main" id="{D2388602-A06D-4531-B29D-CA3ABECA92E3}"/>
              </a:ext>
            </a:extLst>
          </p:cNvPr>
          <p:cNvPicPr>
            <a:picLocks noChangeAspect="1"/>
          </p:cNvPicPr>
          <p:nvPr/>
        </p:nvPicPr>
        <p:blipFill>
          <a:blip r:embed="rId3"/>
          <a:stretch>
            <a:fillRect/>
          </a:stretch>
        </p:blipFill>
        <p:spPr>
          <a:xfrm>
            <a:off x="4874631" y="938904"/>
            <a:ext cx="3835387" cy="3602038"/>
          </a:xfrm>
          <a:prstGeom prst="rect">
            <a:avLst/>
          </a:prstGeom>
        </p:spPr>
      </p:pic>
    </p:spTree>
    <p:extLst>
      <p:ext uri="{BB962C8B-B14F-4D97-AF65-F5344CB8AC3E}">
        <p14:creationId xmlns:p14="http://schemas.microsoft.com/office/powerpoint/2010/main" val="349196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E8008-B551-46C0-83A2-2F6C076B8CF9}"/>
              </a:ext>
            </a:extLst>
          </p:cNvPr>
          <p:cNvSpPr>
            <a:spLocks noGrp="1"/>
          </p:cNvSpPr>
          <p:nvPr>
            <p:ph type="title"/>
          </p:nvPr>
        </p:nvSpPr>
        <p:spPr/>
        <p:txBody>
          <a:bodyPr/>
          <a:lstStyle/>
          <a:p>
            <a:r>
              <a:rPr lang="en-US" dirty="0"/>
              <a:t>Nerve Block Equipment</a:t>
            </a:r>
          </a:p>
        </p:txBody>
      </p:sp>
      <p:sp>
        <p:nvSpPr>
          <p:cNvPr id="4" name="Footer Placeholder 3">
            <a:extLst>
              <a:ext uri="{FF2B5EF4-FFF2-40B4-BE49-F238E27FC236}">
                <a16:creationId xmlns:a16="http://schemas.microsoft.com/office/drawing/2014/main" id="{0DD5EB74-5DAF-4222-884C-25F77015237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6E7BB9DE-B379-48C0-BD09-FDC09D4C57AD}"/>
              </a:ext>
            </a:extLst>
          </p:cNvPr>
          <p:cNvSpPr>
            <a:spLocks noGrp="1"/>
          </p:cNvSpPr>
          <p:nvPr>
            <p:ph type="sldNum" sz="quarter" idx="4"/>
          </p:nvPr>
        </p:nvSpPr>
        <p:spPr/>
        <p:txBody>
          <a:bodyPr/>
          <a:lstStyle/>
          <a:p>
            <a:fld id="{489F9553-C816-6842-8939-EE75ECF7EB2B}" type="slidenum">
              <a:rPr lang="en-US" smtClean="0"/>
              <a:pPr/>
              <a:t>21</a:t>
            </a:fld>
            <a:endParaRPr lang="en-US" dirty="0"/>
          </a:p>
        </p:txBody>
      </p:sp>
      <p:pic>
        <p:nvPicPr>
          <p:cNvPr id="6" name="Picture 2" descr="C:\Users\newalld\AppData\Local\Microsoft\Windows\Temporary Internet Files\Content.Outlook\35Q9P7RI\Resized952017080995142351.jpg">
            <a:extLst>
              <a:ext uri="{FF2B5EF4-FFF2-40B4-BE49-F238E27FC236}">
                <a16:creationId xmlns:a16="http://schemas.microsoft.com/office/drawing/2014/main" id="{0D78E47B-C7AA-4433-B7F6-55270E97FFE4}"/>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10217" y="938764"/>
            <a:ext cx="3459894" cy="3602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ewalld\AppData\Local\Microsoft\Windows\Temporary Internet Files\Content.Outlook\35Q9P7RI\Resized952017080995142202(0).jpg">
            <a:extLst>
              <a:ext uri="{FF2B5EF4-FFF2-40B4-BE49-F238E27FC236}">
                <a16:creationId xmlns:a16="http://schemas.microsoft.com/office/drawing/2014/main" id="{D84BF55A-E121-43A7-920C-A3005E7C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38764"/>
            <a:ext cx="4001393" cy="359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6E2B3-5D6F-47A9-8CF7-DF9C4F3BC45E}"/>
              </a:ext>
            </a:extLst>
          </p:cNvPr>
          <p:cNvSpPr>
            <a:spLocks noGrp="1"/>
          </p:cNvSpPr>
          <p:nvPr>
            <p:ph sz="half" idx="1"/>
          </p:nvPr>
        </p:nvSpPr>
        <p:spPr>
          <a:xfrm>
            <a:off x="400496" y="999056"/>
            <a:ext cx="4038600" cy="3394472"/>
          </a:xfrm>
        </p:spPr>
        <p:txBody>
          <a:bodyPr>
            <a:normAutofit/>
          </a:bodyPr>
          <a:lstStyle/>
          <a:p>
            <a:pPr marL="457200" lvl="0" indent="-457200">
              <a:lnSpc>
                <a:spcPct val="90000"/>
              </a:lnSpc>
              <a:buClr>
                <a:schemeClr val="tx2"/>
              </a:buClr>
              <a:buFont typeface="Arial" panose="020B0604020202020204" pitchFamily="34" charset="0"/>
              <a:buChar char="•"/>
            </a:pPr>
            <a:endParaRPr lang="en-US" sz="1900" dirty="0"/>
          </a:p>
          <a:p>
            <a:pPr marL="457200" lvl="0" indent="-457200">
              <a:lnSpc>
                <a:spcPct val="90000"/>
              </a:lnSpc>
              <a:buClr>
                <a:schemeClr val="tx2"/>
              </a:buClr>
              <a:buFont typeface="Arial" panose="020B0604020202020204" pitchFamily="34" charset="0"/>
              <a:buChar char="•"/>
            </a:pPr>
            <a:r>
              <a:rPr lang="en-US" sz="1900" dirty="0"/>
              <a:t>Please read the Nerve Block Catheter/Home Pump Patient Education Guide</a:t>
            </a:r>
          </a:p>
          <a:p>
            <a:pPr marL="457200" lvl="0" indent="-457200">
              <a:lnSpc>
                <a:spcPct val="90000"/>
              </a:lnSpc>
              <a:buClr>
                <a:schemeClr val="tx2"/>
              </a:buClr>
              <a:buFont typeface="Arial" panose="020B0604020202020204" pitchFamily="34" charset="0"/>
              <a:buChar char="•"/>
            </a:pPr>
            <a:r>
              <a:rPr lang="en-US" sz="1900" dirty="0"/>
              <a:t>Watch the Nerve Block Patient Education Video on the website   </a:t>
            </a:r>
            <a:r>
              <a:rPr lang="en-US" sz="1600" dirty="0">
                <a:solidFill>
                  <a:srgbClr val="6E2585"/>
                </a:solidFill>
              </a:rPr>
              <a:t>trinityhealthmichigan.org/ortho-help</a:t>
            </a:r>
          </a:p>
          <a:p>
            <a:pPr marL="457200" lvl="0" indent="-457200">
              <a:lnSpc>
                <a:spcPct val="90000"/>
              </a:lnSpc>
              <a:buClr>
                <a:schemeClr val="tx2"/>
              </a:buClr>
              <a:buFont typeface="Arial" panose="020B0604020202020204" pitchFamily="34" charset="0"/>
              <a:buChar char="•"/>
            </a:pPr>
            <a:r>
              <a:rPr lang="en-US" sz="1900" dirty="0"/>
              <a:t>Once you are home, a 24-hour patient hotline is available to contact for any questions or concerns. </a:t>
            </a:r>
          </a:p>
          <a:p>
            <a:pPr>
              <a:lnSpc>
                <a:spcPct val="90000"/>
              </a:lnSpc>
            </a:pPr>
            <a:endParaRPr lang="en-US" sz="1900" dirty="0"/>
          </a:p>
        </p:txBody>
      </p:sp>
      <p:pic>
        <p:nvPicPr>
          <p:cNvPr id="7" name="Picture 6">
            <a:extLst>
              <a:ext uri="{FF2B5EF4-FFF2-40B4-BE49-F238E27FC236}">
                <a16:creationId xmlns:a16="http://schemas.microsoft.com/office/drawing/2014/main" id="{C1041481-EF81-455D-B056-89491182C984}"/>
              </a:ext>
            </a:extLst>
          </p:cNvPr>
          <p:cNvPicPr>
            <a:picLocks noChangeAspect="1"/>
          </p:cNvPicPr>
          <p:nvPr/>
        </p:nvPicPr>
        <p:blipFill>
          <a:blip r:embed="rId2"/>
          <a:stretch>
            <a:fillRect/>
          </a:stretch>
        </p:blipFill>
        <p:spPr>
          <a:xfrm>
            <a:off x="5180875" y="999056"/>
            <a:ext cx="2859842" cy="3394472"/>
          </a:xfrm>
          <a:prstGeom prst="rect">
            <a:avLst/>
          </a:prstGeom>
          <a:noFill/>
        </p:spPr>
      </p:pic>
      <p:sp>
        <p:nvSpPr>
          <p:cNvPr id="4" name="Footer Placeholder 3">
            <a:extLst>
              <a:ext uri="{FF2B5EF4-FFF2-40B4-BE49-F238E27FC236}">
                <a16:creationId xmlns:a16="http://schemas.microsoft.com/office/drawing/2014/main" id="{39A7CEBD-979A-4B9F-9B0D-AC3E7600FE2E}"/>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B7E674DB-ACBE-4AD6-8FF0-678149AAEE97}"/>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22</a:t>
            </a:fld>
            <a:endParaRPr lang="en-US"/>
          </a:p>
        </p:txBody>
      </p:sp>
      <p:sp>
        <p:nvSpPr>
          <p:cNvPr id="3" name="Title 2">
            <a:extLst>
              <a:ext uri="{FF2B5EF4-FFF2-40B4-BE49-F238E27FC236}">
                <a16:creationId xmlns:a16="http://schemas.microsoft.com/office/drawing/2014/main" id="{72CA8EB3-CDE2-45E0-8120-63330F36DC00}"/>
              </a:ext>
            </a:extLst>
          </p:cNvPr>
          <p:cNvSpPr>
            <a:spLocks noGrp="1"/>
          </p:cNvSpPr>
          <p:nvPr>
            <p:ph type="title"/>
          </p:nvPr>
        </p:nvSpPr>
        <p:spPr>
          <a:xfrm>
            <a:off x="393408" y="345640"/>
            <a:ext cx="8229600" cy="498656"/>
          </a:xfrm>
        </p:spPr>
        <p:txBody>
          <a:bodyPr anchor="ctr">
            <a:normAutofit/>
          </a:bodyPr>
          <a:lstStyle/>
          <a:p>
            <a:r>
              <a:rPr lang="en-US" dirty="0"/>
              <a:t>Nerve Block Education</a:t>
            </a:r>
          </a:p>
        </p:txBody>
      </p:sp>
    </p:spTree>
    <p:extLst>
      <p:ext uri="{BB962C8B-B14F-4D97-AF65-F5344CB8AC3E}">
        <p14:creationId xmlns:p14="http://schemas.microsoft.com/office/powerpoint/2010/main" val="338660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a:t>Meet </a:t>
            </a:r>
            <a:r>
              <a:rPr lang="en-US" sz="2400" dirty="0"/>
              <a:t>anesthesiologist to discuss options for </a:t>
            </a:r>
            <a:r>
              <a:rPr lang="en-US" sz="2400"/>
              <a:t>anesthesia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1-3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fontScale="925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may have a urinary catheter to drain urine, a dressing over your incision, sequential compression devices (SCD’s) on your legs, nerve block pump,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25</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26</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900AA-FC00-49F9-B7E0-BB96CC739BE1}"/>
              </a:ext>
            </a:extLst>
          </p:cNvPr>
          <p:cNvSpPr>
            <a:spLocks noGrp="1"/>
          </p:cNvSpPr>
          <p:nvPr>
            <p:ph sz="quarter" idx="12"/>
          </p:nvPr>
        </p:nvSpPr>
        <p:spPr>
          <a:xfrm>
            <a:off x="393408" y="2193365"/>
            <a:ext cx="4220427" cy="2407210"/>
          </a:xfrm>
        </p:spPr>
        <p:txBody>
          <a:bodyPr/>
          <a:lstStyle/>
          <a:p>
            <a:pPr marL="342900" indent="-342900">
              <a:buFont typeface="Arial" panose="020B0604020202020204" pitchFamily="34" charset="0"/>
              <a:buChar char="•"/>
            </a:pPr>
            <a:r>
              <a:rPr lang="en-US" sz="1600" dirty="0"/>
              <a:t>Sit in an upright position</a:t>
            </a:r>
          </a:p>
          <a:p>
            <a:pPr marL="342900" indent="-342900">
              <a:buFont typeface="Arial" panose="020B0604020202020204" pitchFamily="34" charset="0"/>
              <a:buChar char="•"/>
            </a:pPr>
            <a:r>
              <a:rPr lang="en-US" sz="1600" dirty="0"/>
              <a:t>Inhale slowly and deeply to raise the indicator </a:t>
            </a:r>
          </a:p>
          <a:p>
            <a:pPr marL="342900" indent="-342900">
              <a:buFont typeface="Arial" panose="020B0604020202020204" pitchFamily="34" charset="0"/>
              <a:buChar char="•"/>
            </a:pPr>
            <a:r>
              <a:rPr lang="en-US" sz="1600" dirty="0"/>
              <a:t>When you can’t breathe in any longer take out mouthpiece and hold breath for 3-5 seconds</a:t>
            </a:r>
          </a:p>
          <a:p>
            <a:pPr marL="342900" indent="-342900">
              <a:buFont typeface="Arial" panose="020B0604020202020204" pitchFamily="34" charset="0"/>
              <a:buChar char="•"/>
            </a:pPr>
            <a:r>
              <a:rPr lang="en-US" sz="1600" dirty="0"/>
              <a:t>Exhale and repeat 10 times an hour</a:t>
            </a:r>
          </a:p>
          <a:p>
            <a:endParaRPr lang="en-US" dirty="0"/>
          </a:p>
        </p:txBody>
      </p:sp>
      <p:sp>
        <p:nvSpPr>
          <p:cNvPr id="3" name="Title 2">
            <a:extLst>
              <a:ext uri="{FF2B5EF4-FFF2-40B4-BE49-F238E27FC236}">
                <a16:creationId xmlns:a16="http://schemas.microsoft.com/office/drawing/2014/main" id="{3B38A91F-AED8-47F9-87F7-A056164B9670}"/>
              </a:ext>
            </a:extLst>
          </p:cNvPr>
          <p:cNvSpPr>
            <a:spLocks noGrp="1"/>
          </p:cNvSpPr>
          <p:nvPr>
            <p:ph type="title"/>
          </p:nvPr>
        </p:nvSpPr>
        <p:spPr>
          <a:xfrm>
            <a:off x="393408" y="345640"/>
            <a:ext cx="8229600" cy="1190313"/>
          </a:xfrm>
        </p:spPr>
        <p:txBody>
          <a:bodyPr/>
          <a:lstStyle/>
          <a:p>
            <a:pPr algn="ctr"/>
            <a:r>
              <a:rPr lang="en-US" dirty="0"/>
              <a:t>Incentive Spirometer</a:t>
            </a:r>
            <a:br>
              <a:rPr lang="en-US" dirty="0"/>
            </a:br>
            <a:r>
              <a:rPr lang="en-US" sz="2000" dirty="0"/>
              <a:t>Use your incentive spirometer throughout your hospital stay.  Please take it home with you after discharge and continue to use it for 2 weeks.</a:t>
            </a:r>
          </a:p>
        </p:txBody>
      </p:sp>
      <p:sp>
        <p:nvSpPr>
          <p:cNvPr id="4" name="Footer Placeholder 3">
            <a:extLst>
              <a:ext uri="{FF2B5EF4-FFF2-40B4-BE49-F238E27FC236}">
                <a16:creationId xmlns:a16="http://schemas.microsoft.com/office/drawing/2014/main" id="{E9830BB3-5481-4A38-B34E-35BEBD1D2BC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A593E03-D09D-483F-A773-17032947A369}"/>
              </a:ext>
            </a:extLst>
          </p:cNvPr>
          <p:cNvSpPr>
            <a:spLocks noGrp="1"/>
          </p:cNvSpPr>
          <p:nvPr>
            <p:ph type="sldNum" sz="quarter" idx="4"/>
          </p:nvPr>
        </p:nvSpPr>
        <p:spPr/>
        <p:txBody>
          <a:bodyPr/>
          <a:lstStyle/>
          <a:p>
            <a:fld id="{489F9553-C816-6842-8939-EE75ECF7EB2B}" type="slidenum">
              <a:rPr lang="en-US" smtClean="0"/>
              <a:pPr/>
              <a:t>27</a:t>
            </a:fld>
            <a:endParaRPr lang="en-US" dirty="0"/>
          </a:p>
        </p:txBody>
      </p:sp>
      <p:pic>
        <p:nvPicPr>
          <p:cNvPr id="6" name="Picture 3">
            <a:extLst>
              <a:ext uri="{FF2B5EF4-FFF2-40B4-BE49-F238E27FC236}">
                <a16:creationId xmlns:a16="http://schemas.microsoft.com/office/drawing/2014/main" id="{9B737757-D68C-49F6-94C1-0967D62C5E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8988" y="1585994"/>
            <a:ext cx="3324469" cy="321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1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28BFF-F920-4971-939F-5710DF3B0B6D}"/>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600" dirty="0"/>
              <a:t>It is a good idea to have a family member or friend stay with you in case you need any help the first day or two.</a:t>
            </a:r>
          </a:p>
          <a:p>
            <a:pPr marL="457200" indent="-457200">
              <a:buClr>
                <a:schemeClr val="tx2"/>
              </a:buClr>
              <a:buFont typeface="Arial" panose="020B0604020202020204" pitchFamily="34" charset="0"/>
              <a:buChar char="•"/>
            </a:pPr>
            <a:r>
              <a:rPr lang="en-US" sz="2600" dirty="0"/>
              <a:t>If your surgeon ordered a sling for home use, wear as directed.</a:t>
            </a:r>
          </a:p>
          <a:p>
            <a:pPr marL="457200" indent="-457200">
              <a:buClr>
                <a:schemeClr val="tx2"/>
              </a:buClr>
              <a:buFont typeface="Arial" panose="020B0604020202020204" pitchFamily="34" charset="0"/>
              <a:buChar char="•"/>
            </a:pPr>
            <a:r>
              <a:rPr lang="en-US" sz="2600" dirty="0">
                <a:solidFill>
                  <a:srgbClr val="7030A0"/>
                </a:solidFill>
              </a:rPr>
              <a:t>Washing/Dressing </a:t>
            </a:r>
            <a:r>
              <a:rPr lang="en-US" sz="2600" dirty="0"/>
              <a:t>– You can take your sling off to wash. You may shower after removal of the nerve block pump.  Wear easy to put on clothes (clothes that open in the front) -dress your operated arm first.</a:t>
            </a:r>
          </a:p>
          <a:p>
            <a:pPr marL="457200" indent="-457200">
              <a:buClr>
                <a:schemeClr val="tx2"/>
              </a:buClr>
              <a:buFont typeface="Arial" panose="020B0604020202020204" pitchFamily="34" charset="0"/>
              <a:buChar char="•"/>
            </a:pPr>
            <a:r>
              <a:rPr lang="en-US" sz="2600" dirty="0">
                <a:solidFill>
                  <a:srgbClr val="7030A0"/>
                </a:solidFill>
              </a:rPr>
              <a:t>Grooming</a:t>
            </a:r>
            <a:r>
              <a:rPr lang="en-US" sz="2600" dirty="0"/>
              <a:t> – Before surgery, pay attention to your daily grooming habits. Keep in mind that you will not be able to use your operated arm for chores such as brushing your teeth, flossing or hair styling. A disposable electric toothbrush, pre-strung flossers and a low-maintenance haircut may help out</a:t>
            </a:r>
          </a:p>
          <a:p>
            <a:pPr marL="457200" indent="-457200">
              <a:buClr>
                <a:schemeClr val="tx2"/>
              </a:buClr>
              <a:buFont typeface="Arial" panose="020B0604020202020204" pitchFamily="34" charset="0"/>
              <a:buChar char="•"/>
            </a:pPr>
            <a:r>
              <a:rPr lang="en-US" sz="2600" dirty="0">
                <a:solidFill>
                  <a:srgbClr val="7030A0"/>
                </a:solidFill>
              </a:rPr>
              <a:t>Toileting </a:t>
            </a:r>
            <a:r>
              <a:rPr lang="en-US" sz="2600" dirty="0"/>
              <a:t>- you will need to use only your non-operated arm for wiping yourself after using the toilet. If your surgery is on the arm you are used to using, you will need to practice using your other hand before coming in for surgery.  </a:t>
            </a:r>
          </a:p>
          <a:p>
            <a:endParaRPr lang="en-US" dirty="0"/>
          </a:p>
        </p:txBody>
      </p:sp>
      <p:sp>
        <p:nvSpPr>
          <p:cNvPr id="3" name="Title 2">
            <a:extLst>
              <a:ext uri="{FF2B5EF4-FFF2-40B4-BE49-F238E27FC236}">
                <a16:creationId xmlns:a16="http://schemas.microsoft.com/office/drawing/2014/main" id="{9347DCE1-EEFF-49BF-ACA9-503169B395BF}"/>
              </a:ext>
            </a:extLst>
          </p:cNvPr>
          <p:cNvSpPr>
            <a:spLocks noGrp="1"/>
          </p:cNvSpPr>
          <p:nvPr>
            <p:ph type="title"/>
          </p:nvPr>
        </p:nvSpPr>
        <p:spPr/>
        <p:txBody>
          <a:bodyPr/>
          <a:lstStyle/>
          <a:p>
            <a:r>
              <a:rPr lang="en-US" dirty="0"/>
              <a:t>What to Expect After your Shoulder Replacement </a:t>
            </a:r>
          </a:p>
        </p:txBody>
      </p:sp>
      <p:sp>
        <p:nvSpPr>
          <p:cNvPr id="4" name="Footer Placeholder 3">
            <a:extLst>
              <a:ext uri="{FF2B5EF4-FFF2-40B4-BE49-F238E27FC236}">
                <a16:creationId xmlns:a16="http://schemas.microsoft.com/office/drawing/2014/main" id="{B055B837-C4DC-4246-B18F-CD0FE0D8AB3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91234D5-7DD3-461E-8010-7269A26A047E}"/>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371322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BC25B-D25C-4C32-A34F-FC85BD557824}"/>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000" dirty="0">
                <a:solidFill>
                  <a:srgbClr val="7030A0"/>
                </a:solidFill>
              </a:rPr>
              <a:t>Household chores </a:t>
            </a:r>
            <a:r>
              <a:rPr lang="en-US" sz="2000" dirty="0"/>
              <a:t>– Avoid lifting anything heavier than a glass of water with your operated arm and nothing heavy with your non-operated arm. Housework will also need to go on hold until after your first post-op visit.  When climbing stairs, hold the railing with your non-operated arm.       </a:t>
            </a:r>
          </a:p>
          <a:p>
            <a:pPr marL="457200" indent="-457200">
              <a:buClr>
                <a:schemeClr val="tx2"/>
              </a:buClr>
              <a:buFont typeface="Arial" panose="020B0604020202020204" pitchFamily="34" charset="0"/>
              <a:buChar char="•"/>
            </a:pPr>
            <a:r>
              <a:rPr lang="en-US" sz="2000" dirty="0"/>
              <a:t>You may activate metal detectors in airports    </a:t>
            </a:r>
          </a:p>
          <a:p>
            <a:pPr marL="457200" indent="-457200">
              <a:buClr>
                <a:schemeClr val="tx2"/>
              </a:buClr>
              <a:buFont typeface="Arial" panose="020B0604020202020204" pitchFamily="34" charset="0"/>
              <a:buChar char="•"/>
            </a:pPr>
            <a:r>
              <a:rPr lang="en-US" sz="2000" dirty="0"/>
              <a:t>Limit your car rides to short trips.  Do not drive until your doctor authorizes</a:t>
            </a:r>
          </a:p>
          <a:p>
            <a:endParaRPr lang="en-US" dirty="0"/>
          </a:p>
        </p:txBody>
      </p:sp>
      <p:sp>
        <p:nvSpPr>
          <p:cNvPr id="3" name="Title 2">
            <a:extLst>
              <a:ext uri="{FF2B5EF4-FFF2-40B4-BE49-F238E27FC236}">
                <a16:creationId xmlns:a16="http://schemas.microsoft.com/office/drawing/2014/main" id="{F9F047F5-D715-4000-A3A0-999EF9F36AFE}"/>
              </a:ext>
            </a:extLst>
          </p:cNvPr>
          <p:cNvSpPr>
            <a:spLocks noGrp="1"/>
          </p:cNvSpPr>
          <p:nvPr>
            <p:ph type="title"/>
          </p:nvPr>
        </p:nvSpPr>
        <p:spPr/>
        <p:txBody>
          <a:bodyPr/>
          <a:lstStyle/>
          <a:p>
            <a:r>
              <a:rPr lang="en-US" dirty="0"/>
              <a:t>What to Expect After your Shoulder Replacement</a:t>
            </a:r>
          </a:p>
        </p:txBody>
      </p:sp>
      <p:sp>
        <p:nvSpPr>
          <p:cNvPr id="4" name="Footer Placeholder 3">
            <a:extLst>
              <a:ext uri="{FF2B5EF4-FFF2-40B4-BE49-F238E27FC236}">
                <a16:creationId xmlns:a16="http://schemas.microsoft.com/office/drawing/2014/main" id="{C7652E2B-7941-4738-98C7-221FDD8DED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ACE3D79-8256-4B08-9491-98758A682593}"/>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Tree>
    <p:extLst>
      <p:ext uri="{BB962C8B-B14F-4D97-AF65-F5344CB8AC3E}">
        <p14:creationId xmlns:p14="http://schemas.microsoft.com/office/powerpoint/2010/main" val="262425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2134904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791F7-533A-42DF-BEF0-D300977CF7B3}"/>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dirty="0"/>
              <a:t>Therapy will be prescribed per your surgeon’s recommendation-usually 2 weeks after surgery</a:t>
            </a:r>
          </a:p>
          <a:p>
            <a:pPr marL="457200" indent="-457200">
              <a:buClr>
                <a:schemeClr val="tx2"/>
              </a:buClr>
              <a:buFont typeface="Arial" panose="020B0604020202020204" pitchFamily="34" charset="0"/>
              <a:buChar char="•"/>
            </a:pPr>
            <a:r>
              <a:rPr lang="en-US" dirty="0">
                <a:solidFill>
                  <a:srgbClr val="7030A0"/>
                </a:solidFill>
              </a:rPr>
              <a:t>Avoid</a:t>
            </a:r>
            <a:r>
              <a:rPr lang="en-US" dirty="0"/>
              <a:t> reaching out to the side</a:t>
            </a:r>
          </a:p>
          <a:p>
            <a:pPr marL="457200" indent="-457200">
              <a:buClr>
                <a:schemeClr val="tx2"/>
              </a:buClr>
              <a:buFont typeface="Arial" panose="020B0604020202020204" pitchFamily="34" charset="0"/>
              <a:buChar char="•"/>
            </a:pPr>
            <a:r>
              <a:rPr lang="en-US" dirty="0">
                <a:solidFill>
                  <a:srgbClr val="7030A0"/>
                </a:solidFill>
              </a:rPr>
              <a:t>Avoid</a:t>
            </a:r>
            <a:r>
              <a:rPr lang="en-US" dirty="0"/>
              <a:t> turning the arm in or putting your hand across the body</a:t>
            </a:r>
          </a:p>
          <a:p>
            <a:pPr marL="457200" indent="-457200">
              <a:buClr>
                <a:schemeClr val="tx2"/>
              </a:buClr>
              <a:buFont typeface="Arial" panose="020B0604020202020204" pitchFamily="34" charset="0"/>
              <a:buChar char="•"/>
            </a:pPr>
            <a:r>
              <a:rPr lang="en-US" dirty="0">
                <a:solidFill>
                  <a:srgbClr val="7030A0"/>
                </a:solidFill>
              </a:rPr>
              <a:t>Avoid </a:t>
            </a:r>
            <a:r>
              <a:rPr lang="en-US" dirty="0"/>
              <a:t>placing your arm in any extreme position, such as straight out to the side or behind your body </a:t>
            </a:r>
          </a:p>
          <a:p>
            <a:pPr marL="457200" indent="-457200">
              <a:buClr>
                <a:schemeClr val="tx2"/>
              </a:buClr>
              <a:buFont typeface="Arial" panose="020B0604020202020204" pitchFamily="34" charset="0"/>
              <a:buChar char="•"/>
            </a:pPr>
            <a:r>
              <a:rPr lang="en-US" dirty="0">
                <a:solidFill>
                  <a:srgbClr val="7030A0"/>
                </a:solidFill>
              </a:rPr>
              <a:t>Do not </a:t>
            </a:r>
            <a:r>
              <a:rPr lang="en-US" dirty="0"/>
              <a:t>use the arm to push yourself up in bed or from a chair because this requires forceful contraction of muscles</a:t>
            </a:r>
          </a:p>
          <a:p>
            <a:pPr marL="457200" indent="-457200">
              <a:buClr>
                <a:schemeClr val="tx2"/>
              </a:buClr>
              <a:buFont typeface="Arial" panose="020B0604020202020204" pitchFamily="34" charset="0"/>
              <a:buChar char="•"/>
            </a:pPr>
            <a:r>
              <a:rPr lang="en-US" dirty="0">
                <a:solidFill>
                  <a:srgbClr val="7030A0"/>
                </a:solidFill>
              </a:rPr>
              <a:t>Do not </a:t>
            </a:r>
            <a:r>
              <a:rPr lang="en-US" dirty="0"/>
              <a:t>lift anything heavier than a glass of water, until allowed by your surgeon</a:t>
            </a:r>
          </a:p>
          <a:p>
            <a:pPr marL="457200" indent="-457200">
              <a:buClr>
                <a:schemeClr val="tx2"/>
              </a:buClr>
              <a:buFont typeface="Arial" panose="020B0604020202020204" pitchFamily="34" charset="0"/>
              <a:buChar char="•"/>
            </a:pPr>
            <a:r>
              <a:rPr lang="en-US" dirty="0"/>
              <a:t>Increase your walking every day.  It is important to get up every hour when you are awake to prevent blood clots.</a:t>
            </a:r>
          </a:p>
          <a:p>
            <a:endParaRPr lang="en-US" dirty="0"/>
          </a:p>
        </p:txBody>
      </p:sp>
      <p:sp>
        <p:nvSpPr>
          <p:cNvPr id="3" name="Title 2">
            <a:extLst>
              <a:ext uri="{FF2B5EF4-FFF2-40B4-BE49-F238E27FC236}">
                <a16:creationId xmlns:a16="http://schemas.microsoft.com/office/drawing/2014/main" id="{11A8190A-CFF9-48DE-9425-829926E842A9}"/>
              </a:ext>
            </a:extLst>
          </p:cNvPr>
          <p:cNvSpPr>
            <a:spLocks noGrp="1"/>
          </p:cNvSpPr>
          <p:nvPr>
            <p:ph type="title"/>
          </p:nvPr>
        </p:nvSpPr>
        <p:spPr/>
        <p:txBody>
          <a:bodyPr/>
          <a:lstStyle/>
          <a:p>
            <a:r>
              <a:rPr lang="en-US" dirty="0"/>
              <a:t>Mobility</a:t>
            </a:r>
          </a:p>
        </p:txBody>
      </p:sp>
      <p:sp>
        <p:nvSpPr>
          <p:cNvPr id="4" name="Footer Placeholder 3">
            <a:extLst>
              <a:ext uri="{FF2B5EF4-FFF2-40B4-BE49-F238E27FC236}">
                <a16:creationId xmlns:a16="http://schemas.microsoft.com/office/drawing/2014/main" id="{D8D96883-C939-4BA6-AABE-56B3D4B2373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F217AB9-EDAF-4F0F-9E08-FFA9A86BC820}"/>
              </a:ext>
            </a:extLst>
          </p:cNvPr>
          <p:cNvSpPr>
            <a:spLocks noGrp="1"/>
          </p:cNvSpPr>
          <p:nvPr>
            <p:ph type="sldNum" sz="quarter" idx="4"/>
          </p:nvPr>
        </p:nvSpPr>
        <p:spPr/>
        <p:txBody>
          <a:bodyPr/>
          <a:lstStyle/>
          <a:p>
            <a:fld id="{489F9553-C816-6842-8939-EE75ECF7EB2B}" type="slidenum">
              <a:rPr lang="en-US" smtClean="0"/>
              <a:pPr/>
              <a:t>30</a:t>
            </a:fld>
            <a:endParaRPr lang="en-US" dirty="0"/>
          </a:p>
        </p:txBody>
      </p:sp>
    </p:spTree>
    <p:extLst>
      <p:ext uri="{BB962C8B-B14F-4D97-AF65-F5344CB8AC3E}">
        <p14:creationId xmlns:p14="http://schemas.microsoft.com/office/powerpoint/2010/main" val="166129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6C8A8-10C6-4F26-BFC1-5ED3955B463C}"/>
              </a:ext>
            </a:extLst>
          </p:cNvPr>
          <p:cNvSpPr>
            <a:spLocks noGrp="1"/>
          </p:cNvSpPr>
          <p:nvPr>
            <p:ph sz="quarter" idx="12"/>
          </p:nvPr>
        </p:nvSpPr>
        <p:spPr/>
        <p:txBody>
          <a:bodyPr/>
          <a:lstStyle/>
          <a:p>
            <a:pPr>
              <a:buClr>
                <a:schemeClr val="tx2"/>
              </a:buClr>
            </a:pPr>
            <a:r>
              <a:rPr lang="en-US" dirty="0"/>
              <a:t>Practice these daily tasks before your surgery without using the arm you will be having surgery on</a:t>
            </a:r>
          </a:p>
          <a:p>
            <a:pPr marL="457200" indent="-457200">
              <a:buClr>
                <a:schemeClr val="tx2"/>
              </a:buClr>
              <a:buFont typeface="Arial" panose="020B0604020202020204" pitchFamily="34" charset="0"/>
              <a:buChar char="•"/>
            </a:pPr>
            <a:r>
              <a:rPr lang="en-US" dirty="0"/>
              <a:t>Getting in and out of bed</a:t>
            </a:r>
          </a:p>
          <a:p>
            <a:pPr marL="457200" indent="-457200">
              <a:buClr>
                <a:schemeClr val="tx2"/>
              </a:buClr>
              <a:buFont typeface="Arial" panose="020B0604020202020204" pitchFamily="34" charset="0"/>
              <a:buChar char="•"/>
            </a:pPr>
            <a:r>
              <a:rPr lang="en-US" dirty="0"/>
              <a:t>Getting up and down from a chair</a:t>
            </a:r>
          </a:p>
          <a:p>
            <a:pPr marL="457200" indent="-457200">
              <a:buClr>
                <a:schemeClr val="tx2"/>
              </a:buClr>
              <a:buFont typeface="Arial" panose="020B0604020202020204" pitchFamily="34" charset="0"/>
              <a:buChar char="•"/>
            </a:pPr>
            <a:r>
              <a:rPr lang="en-US" dirty="0"/>
              <a:t>Getting dressed</a:t>
            </a:r>
          </a:p>
          <a:p>
            <a:pPr marL="457200" indent="-457200">
              <a:buClr>
                <a:schemeClr val="tx2"/>
              </a:buClr>
              <a:buFont typeface="Arial" panose="020B0604020202020204" pitchFamily="34" charset="0"/>
              <a:buChar char="•"/>
            </a:pPr>
            <a:r>
              <a:rPr lang="en-US" dirty="0"/>
              <a:t>Going to the bathroom</a:t>
            </a:r>
          </a:p>
          <a:p>
            <a:pPr marL="457200" indent="-457200">
              <a:buClr>
                <a:schemeClr val="tx2"/>
              </a:buClr>
              <a:buFont typeface="Arial" panose="020B0604020202020204" pitchFamily="34" charset="0"/>
              <a:buChar char="•"/>
            </a:pPr>
            <a:r>
              <a:rPr lang="en-US" dirty="0"/>
              <a:t>Bathing </a:t>
            </a:r>
          </a:p>
          <a:p>
            <a:endParaRPr lang="en-US" dirty="0"/>
          </a:p>
        </p:txBody>
      </p:sp>
      <p:sp>
        <p:nvSpPr>
          <p:cNvPr id="3" name="Title 2">
            <a:extLst>
              <a:ext uri="{FF2B5EF4-FFF2-40B4-BE49-F238E27FC236}">
                <a16:creationId xmlns:a16="http://schemas.microsoft.com/office/drawing/2014/main" id="{270E09C2-6B58-456C-9911-B3AF86D395C3}"/>
              </a:ext>
            </a:extLst>
          </p:cNvPr>
          <p:cNvSpPr>
            <a:spLocks noGrp="1"/>
          </p:cNvSpPr>
          <p:nvPr>
            <p:ph type="title"/>
          </p:nvPr>
        </p:nvSpPr>
        <p:spPr/>
        <p:txBody>
          <a:bodyPr/>
          <a:lstStyle/>
          <a:p>
            <a:r>
              <a:rPr lang="en-US" dirty="0"/>
              <a:t>Home Activity Preparation</a:t>
            </a:r>
          </a:p>
        </p:txBody>
      </p:sp>
      <p:sp>
        <p:nvSpPr>
          <p:cNvPr id="4" name="Footer Placeholder 3">
            <a:extLst>
              <a:ext uri="{FF2B5EF4-FFF2-40B4-BE49-F238E27FC236}">
                <a16:creationId xmlns:a16="http://schemas.microsoft.com/office/drawing/2014/main" id="{37FAB17E-9356-4698-8F1D-395259DEE44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288F1A0-C522-4D02-92A5-8B4CFE30415A}"/>
              </a:ext>
            </a:extLst>
          </p:cNvPr>
          <p:cNvSpPr>
            <a:spLocks noGrp="1"/>
          </p:cNvSpPr>
          <p:nvPr>
            <p:ph type="sldNum" sz="quarter" idx="4"/>
          </p:nvPr>
        </p:nvSpPr>
        <p:spPr/>
        <p:txBody>
          <a:bodyPr/>
          <a:lstStyle/>
          <a:p>
            <a:fld id="{489F9553-C816-6842-8939-EE75ECF7EB2B}" type="slidenum">
              <a:rPr lang="en-US" smtClean="0"/>
              <a:pPr/>
              <a:t>31</a:t>
            </a:fld>
            <a:endParaRPr lang="en-US" dirty="0"/>
          </a:p>
        </p:txBody>
      </p:sp>
    </p:spTree>
    <p:extLst>
      <p:ext uri="{BB962C8B-B14F-4D97-AF65-F5344CB8AC3E}">
        <p14:creationId xmlns:p14="http://schemas.microsoft.com/office/powerpoint/2010/main" val="4077368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7B3CA2-05D2-4BA4-BE72-F3CCB62D0123}"/>
              </a:ext>
            </a:extLst>
          </p:cNvPr>
          <p:cNvPicPr>
            <a:picLocks noGrp="1" noChangeAspect="1"/>
          </p:cNvPicPr>
          <p:nvPr>
            <p:ph sz="quarter" idx="12"/>
          </p:nvPr>
        </p:nvPicPr>
        <p:blipFill>
          <a:blip r:embed="rId2"/>
          <a:stretch>
            <a:fillRect/>
          </a:stretch>
        </p:blipFill>
        <p:spPr>
          <a:xfrm>
            <a:off x="958722" y="998538"/>
            <a:ext cx="7105905" cy="3602037"/>
          </a:xfrm>
        </p:spPr>
      </p:pic>
      <p:sp>
        <p:nvSpPr>
          <p:cNvPr id="3" name="Title 2">
            <a:extLst>
              <a:ext uri="{FF2B5EF4-FFF2-40B4-BE49-F238E27FC236}">
                <a16:creationId xmlns:a16="http://schemas.microsoft.com/office/drawing/2014/main" id="{55B13007-8675-4691-91EC-A7B093E46677}"/>
              </a:ext>
            </a:extLst>
          </p:cNvPr>
          <p:cNvSpPr>
            <a:spLocks noGrp="1"/>
          </p:cNvSpPr>
          <p:nvPr>
            <p:ph type="title"/>
          </p:nvPr>
        </p:nvSpPr>
        <p:spPr/>
        <p:txBody>
          <a:bodyPr/>
          <a:lstStyle/>
          <a:p>
            <a:r>
              <a:rPr lang="en-US" dirty="0"/>
              <a:t>Upper Body: Dressing Button-Up Shirt</a:t>
            </a:r>
          </a:p>
        </p:txBody>
      </p:sp>
      <p:sp>
        <p:nvSpPr>
          <p:cNvPr id="4" name="Footer Placeholder 3">
            <a:extLst>
              <a:ext uri="{FF2B5EF4-FFF2-40B4-BE49-F238E27FC236}">
                <a16:creationId xmlns:a16="http://schemas.microsoft.com/office/drawing/2014/main" id="{8DAFDA81-FF53-4E08-8320-E0636FE3ADF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6B1E3C3-1719-4B19-B19D-C61C4D53756A}"/>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Tree>
    <p:extLst>
      <p:ext uri="{BB962C8B-B14F-4D97-AF65-F5344CB8AC3E}">
        <p14:creationId xmlns:p14="http://schemas.microsoft.com/office/powerpoint/2010/main" val="277910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DAF78F0-2219-4B73-906C-7588596C0311}"/>
              </a:ext>
            </a:extLst>
          </p:cNvPr>
          <p:cNvPicPr>
            <a:picLocks noGrp="1" noChangeAspect="1"/>
          </p:cNvPicPr>
          <p:nvPr>
            <p:ph sz="quarter" idx="12"/>
          </p:nvPr>
        </p:nvPicPr>
        <p:blipFill>
          <a:blip r:embed="rId2"/>
          <a:stretch>
            <a:fillRect/>
          </a:stretch>
        </p:blipFill>
        <p:spPr>
          <a:xfrm>
            <a:off x="1748257" y="998538"/>
            <a:ext cx="5526836" cy="3602037"/>
          </a:xfrm>
        </p:spPr>
      </p:pic>
      <p:sp>
        <p:nvSpPr>
          <p:cNvPr id="3" name="Title 2">
            <a:extLst>
              <a:ext uri="{FF2B5EF4-FFF2-40B4-BE49-F238E27FC236}">
                <a16:creationId xmlns:a16="http://schemas.microsoft.com/office/drawing/2014/main" id="{41F4EA48-AC90-4C54-A69D-7D678D3FC0F5}"/>
              </a:ext>
            </a:extLst>
          </p:cNvPr>
          <p:cNvSpPr>
            <a:spLocks noGrp="1"/>
          </p:cNvSpPr>
          <p:nvPr>
            <p:ph type="title"/>
          </p:nvPr>
        </p:nvSpPr>
        <p:spPr/>
        <p:txBody>
          <a:bodyPr/>
          <a:lstStyle/>
          <a:p>
            <a:pPr algn="ctr"/>
            <a:r>
              <a:rPr lang="en-US" dirty="0"/>
              <a:t>Upper Body Dressing:  Pull over shirt</a:t>
            </a:r>
          </a:p>
        </p:txBody>
      </p:sp>
      <p:sp>
        <p:nvSpPr>
          <p:cNvPr id="4" name="Footer Placeholder 3">
            <a:extLst>
              <a:ext uri="{FF2B5EF4-FFF2-40B4-BE49-F238E27FC236}">
                <a16:creationId xmlns:a16="http://schemas.microsoft.com/office/drawing/2014/main" id="{60ACDCFF-29AC-4114-9F08-04DE490183A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CC0F566-8E4C-4953-B23B-E99569FF946D}"/>
              </a:ext>
            </a:extLst>
          </p:cNvPr>
          <p:cNvSpPr>
            <a:spLocks noGrp="1"/>
          </p:cNvSpPr>
          <p:nvPr>
            <p:ph type="sldNum" sz="quarter" idx="4"/>
          </p:nvPr>
        </p:nvSpPr>
        <p:spPr/>
        <p:txBody>
          <a:bodyPr/>
          <a:lstStyle/>
          <a:p>
            <a:fld id="{489F9553-C816-6842-8939-EE75ECF7EB2B}" type="slidenum">
              <a:rPr lang="en-US" smtClean="0"/>
              <a:pPr/>
              <a:t>33</a:t>
            </a:fld>
            <a:endParaRPr lang="en-US" dirty="0"/>
          </a:p>
        </p:txBody>
      </p:sp>
    </p:spTree>
    <p:extLst>
      <p:ext uri="{BB962C8B-B14F-4D97-AF65-F5344CB8AC3E}">
        <p14:creationId xmlns:p14="http://schemas.microsoft.com/office/powerpoint/2010/main" val="12962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B22A442-8B4B-41D9-891E-6F828A5DFAC2}"/>
              </a:ext>
            </a:extLst>
          </p:cNvPr>
          <p:cNvPicPr>
            <a:picLocks noGrp="1" noChangeAspect="1"/>
          </p:cNvPicPr>
          <p:nvPr>
            <p:ph sz="quarter" idx="12"/>
          </p:nvPr>
        </p:nvPicPr>
        <p:blipFill>
          <a:blip r:embed="rId2"/>
          <a:stretch>
            <a:fillRect/>
          </a:stretch>
        </p:blipFill>
        <p:spPr>
          <a:xfrm>
            <a:off x="978321" y="998538"/>
            <a:ext cx="7066708" cy="3602037"/>
          </a:xfrm>
        </p:spPr>
      </p:pic>
      <p:sp>
        <p:nvSpPr>
          <p:cNvPr id="3" name="Title 2">
            <a:extLst>
              <a:ext uri="{FF2B5EF4-FFF2-40B4-BE49-F238E27FC236}">
                <a16:creationId xmlns:a16="http://schemas.microsoft.com/office/drawing/2014/main" id="{C7F3FC11-A5A6-48A5-BA10-35824DCDC666}"/>
              </a:ext>
            </a:extLst>
          </p:cNvPr>
          <p:cNvSpPr>
            <a:spLocks noGrp="1"/>
          </p:cNvSpPr>
          <p:nvPr>
            <p:ph type="title"/>
          </p:nvPr>
        </p:nvSpPr>
        <p:spPr/>
        <p:txBody>
          <a:bodyPr/>
          <a:lstStyle/>
          <a:p>
            <a:r>
              <a:rPr lang="en-US" dirty="0"/>
              <a:t>Managing a Sling</a:t>
            </a:r>
          </a:p>
        </p:txBody>
      </p:sp>
      <p:sp>
        <p:nvSpPr>
          <p:cNvPr id="4" name="Footer Placeholder 3">
            <a:extLst>
              <a:ext uri="{FF2B5EF4-FFF2-40B4-BE49-F238E27FC236}">
                <a16:creationId xmlns:a16="http://schemas.microsoft.com/office/drawing/2014/main" id="{E260E379-85C6-4650-9D4D-7C5B4F5BDE2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DB9BE6-C3CF-4AC0-89A6-29EC75BC8848}"/>
              </a:ext>
            </a:extLst>
          </p:cNvPr>
          <p:cNvSpPr>
            <a:spLocks noGrp="1"/>
          </p:cNvSpPr>
          <p:nvPr>
            <p:ph type="sldNum" sz="quarter" idx="4"/>
          </p:nvPr>
        </p:nvSpPr>
        <p:spPr/>
        <p:txBody>
          <a:bodyPr/>
          <a:lstStyle/>
          <a:p>
            <a:fld id="{489F9553-C816-6842-8939-EE75ECF7EB2B}" type="slidenum">
              <a:rPr lang="en-US" smtClean="0"/>
              <a:pPr/>
              <a:t>34</a:t>
            </a:fld>
            <a:endParaRPr lang="en-US" dirty="0"/>
          </a:p>
        </p:txBody>
      </p:sp>
    </p:spTree>
    <p:extLst>
      <p:ext uri="{BB962C8B-B14F-4D97-AF65-F5344CB8AC3E}">
        <p14:creationId xmlns:p14="http://schemas.microsoft.com/office/powerpoint/2010/main" val="1171334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onJoy- UltraSling™ III (Instructional Video)">
            <a:hlinkClick r:id="" action="ppaction://media"/>
            <a:extLst>
              <a:ext uri="{FF2B5EF4-FFF2-40B4-BE49-F238E27FC236}">
                <a16:creationId xmlns:a16="http://schemas.microsoft.com/office/drawing/2014/main" id="{E0135690-54F7-F46C-695B-F1BBA0DB8630}"/>
              </a:ext>
            </a:extLst>
          </p:cNvPr>
          <p:cNvPicPr>
            <a:picLocks noGrp="1" noRot="1" noChangeAspect="1"/>
          </p:cNvPicPr>
          <p:nvPr>
            <p:ph sz="quarter" idx="12"/>
            <a:videoFile r:link="rId1"/>
          </p:nvPr>
        </p:nvPicPr>
        <p:blipFill>
          <a:blip r:embed="rId3"/>
          <a:stretch>
            <a:fillRect/>
          </a:stretch>
        </p:blipFill>
        <p:spPr>
          <a:xfrm>
            <a:off x="796925" y="1020113"/>
            <a:ext cx="5955290" cy="3493943"/>
          </a:xfrm>
        </p:spPr>
      </p:pic>
      <p:sp>
        <p:nvSpPr>
          <p:cNvPr id="3" name="Title 2">
            <a:extLst>
              <a:ext uri="{FF2B5EF4-FFF2-40B4-BE49-F238E27FC236}">
                <a16:creationId xmlns:a16="http://schemas.microsoft.com/office/drawing/2014/main" id="{19A89226-59B8-FFBA-7E38-FD3733508281}"/>
              </a:ext>
            </a:extLst>
          </p:cNvPr>
          <p:cNvSpPr>
            <a:spLocks noGrp="1"/>
          </p:cNvSpPr>
          <p:nvPr>
            <p:ph type="title"/>
          </p:nvPr>
        </p:nvSpPr>
        <p:spPr/>
        <p:txBody>
          <a:bodyPr/>
          <a:lstStyle/>
          <a:p>
            <a:r>
              <a:rPr lang="en-US">
                <a:latin typeface="Arial"/>
                <a:cs typeface="Arial"/>
              </a:rPr>
              <a:t>DonJoy - </a:t>
            </a:r>
            <a:r>
              <a:rPr lang="en-US" err="1">
                <a:latin typeface="Arial"/>
                <a:cs typeface="Arial"/>
              </a:rPr>
              <a:t>UltraSling</a:t>
            </a:r>
            <a:endParaRPr lang="en-US" err="1"/>
          </a:p>
        </p:txBody>
      </p:sp>
      <p:sp>
        <p:nvSpPr>
          <p:cNvPr id="4" name="Footer Placeholder 3">
            <a:extLst>
              <a:ext uri="{FF2B5EF4-FFF2-40B4-BE49-F238E27FC236}">
                <a16:creationId xmlns:a16="http://schemas.microsoft.com/office/drawing/2014/main" id="{71079BE7-5339-ABC3-C0B2-7225F560BC1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31B6E4D-1AD0-46CD-E1C7-EB72F2E0EFCF}"/>
              </a:ext>
            </a:extLst>
          </p:cNvPr>
          <p:cNvSpPr>
            <a:spLocks noGrp="1"/>
          </p:cNvSpPr>
          <p:nvPr>
            <p:ph type="sldNum" sz="quarter" idx="4"/>
          </p:nvPr>
        </p:nvSpPr>
        <p:spPr/>
        <p:txBody>
          <a:bodyPr/>
          <a:lstStyle/>
          <a:p>
            <a:fld id="{489F9553-C816-6842-8939-EE75ECF7EB2B}" type="slidenum">
              <a:rPr lang="en-US" smtClean="0"/>
              <a:pPr/>
              <a:t>35</a:t>
            </a:fld>
            <a:endParaRPr lang="en-US"/>
          </a:p>
        </p:txBody>
      </p:sp>
      <p:sp>
        <p:nvSpPr>
          <p:cNvPr id="6" name="TextBox 5">
            <a:extLst>
              <a:ext uri="{FF2B5EF4-FFF2-40B4-BE49-F238E27FC236}">
                <a16:creationId xmlns:a16="http://schemas.microsoft.com/office/drawing/2014/main" id="{5CF41D31-C797-C3AC-2502-A6575B3B8838}"/>
              </a:ext>
            </a:extLst>
          </p:cNvPr>
          <p:cNvSpPr txBox="1"/>
          <p:nvPr/>
        </p:nvSpPr>
        <p:spPr>
          <a:xfrm>
            <a:off x="3200400" y="2343150"/>
            <a:ext cx="2743200" cy="361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spcAft>
                <a:spcPts val="600"/>
              </a:spcAft>
            </a:pPr>
            <a:endParaRPr lang="en-US">
              <a:cs typeface="Arial"/>
            </a:endParaRPr>
          </a:p>
        </p:txBody>
      </p:sp>
    </p:spTree>
    <p:extLst>
      <p:ext uri="{BB962C8B-B14F-4D97-AF65-F5344CB8AC3E}">
        <p14:creationId xmlns:p14="http://schemas.microsoft.com/office/powerpoint/2010/main" val="409926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7CAE3-E6EA-4183-9793-8D8E7CB5BE02}"/>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dirty="0"/>
              <a:t>You are encouraged to return to your normal eating and sleeping patterns as soon as possible- sleeping during the day will make it difficult to sleep at night.</a:t>
            </a:r>
          </a:p>
          <a:p>
            <a:pPr marL="457200" indent="-457200">
              <a:buClr>
                <a:schemeClr val="tx2"/>
              </a:buClr>
              <a:buFont typeface="Arial" panose="020B0604020202020204" pitchFamily="34" charset="0"/>
              <a:buChar char="•"/>
            </a:pPr>
            <a:r>
              <a:rPr lang="en-US" dirty="0"/>
              <a:t>You might have less of an appetite for a while.  Be sure to drink plenty of fluids.</a:t>
            </a:r>
          </a:p>
          <a:p>
            <a:pPr marL="457200" indent="-457200">
              <a:buClr>
                <a:schemeClr val="tx2"/>
              </a:buClr>
              <a:buFont typeface="Arial" panose="020B0604020202020204" pitchFamily="34" charset="0"/>
              <a:buChar char="•"/>
            </a:pPr>
            <a:r>
              <a:rPr lang="en-US" dirty="0"/>
              <a:t>Your energy level may be less than usual for a few weeks after surgery.</a:t>
            </a:r>
          </a:p>
          <a:p>
            <a:pPr marL="457200" indent="-457200">
              <a:buClr>
                <a:schemeClr val="tx2"/>
              </a:buClr>
              <a:buFont typeface="Arial" panose="020B0604020202020204" pitchFamily="34" charset="0"/>
              <a:buChar char="•"/>
            </a:pPr>
            <a:r>
              <a:rPr lang="en-US" dirty="0"/>
              <a:t>Constipation may result from pain medication.  Use a stool softener (Colace) or laxative (Senna or </a:t>
            </a:r>
            <a:r>
              <a:rPr lang="en-US" dirty="0" err="1"/>
              <a:t>Miralax</a:t>
            </a:r>
            <a:r>
              <a:rPr lang="en-US" dirty="0"/>
              <a:t>) if needed.</a:t>
            </a:r>
          </a:p>
          <a:p>
            <a:pPr marL="457200" indent="-457200">
              <a:buClr>
                <a:schemeClr val="tx2"/>
              </a:buClr>
              <a:buFont typeface="Arial" panose="020B0604020202020204" pitchFamily="34" charset="0"/>
              <a:buChar char="•"/>
            </a:pPr>
            <a:r>
              <a:rPr lang="en-US" dirty="0"/>
              <a:t>You are at risk to fall.  When using a sling your center of balance is altered.  Therefore, take precautions not to fall.</a:t>
            </a:r>
          </a:p>
          <a:p>
            <a:pPr marL="457200" indent="-457200">
              <a:buClr>
                <a:schemeClr val="tx2"/>
              </a:buClr>
              <a:buFont typeface="Arial" panose="020B0604020202020204" pitchFamily="34" charset="0"/>
              <a:buChar char="•"/>
            </a:pPr>
            <a:r>
              <a:rPr lang="en-US" dirty="0"/>
              <a:t>You may find it easier to sleep on your back for comfort with a small pillow under your elbow for support.  Lazy boy chairs are also a good option.</a:t>
            </a:r>
          </a:p>
          <a:p>
            <a:pPr marL="457200" indent="-457200">
              <a:buClr>
                <a:schemeClr val="tx2"/>
              </a:buClr>
              <a:buFont typeface="Arial" panose="020B0604020202020204" pitchFamily="34" charset="0"/>
              <a:buChar char="•"/>
            </a:pPr>
            <a:r>
              <a:rPr lang="en-US" dirty="0"/>
              <a:t>Your arm is going to be swollen and bruised.  If your hand/forearm swells, elevate your hand above your elbow with a pillow keeping your elbow at your side against your body.</a:t>
            </a:r>
          </a:p>
          <a:p>
            <a:endParaRPr lang="en-US" dirty="0"/>
          </a:p>
        </p:txBody>
      </p:sp>
      <p:sp>
        <p:nvSpPr>
          <p:cNvPr id="3" name="Title 2">
            <a:extLst>
              <a:ext uri="{FF2B5EF4-FFF2-40B4-BE49-F238E27FC236}">
                <a16:creationId xmlns:a16="http://schemas.microsoft.com/office/drawing/2014/main" id="{FE343A85-4878-4FCA-A93A-C434AFFDF5ED}"/>
              </a:ext>
            </a:extLst>
          </p:cNvPr>
          <p:cNvSpPr>
            <a:spLocks noGrp="1"/>
          </p:cNvSpPr>
          <p:nvPr>
            <p:ph type="title"/>
          </p:nvPr>
        </p:nvSpPr>
        <p:spPr/>
        <p:txBody>
          <a:bodyPr/>
          <a:lstStyle/>
          <a:p>
            <a:r>
              <a:rPr lang="en-US" dirty="0"/>
              <a:t>After Discharge from the Hospital</a:t>
            </a:r>
          </a:p>
        </p:txBody>
      </p:sp>
      <p:sp>
        <p:nvSpPr>
          <p:cNvPr id="4" name="Footer Placeholder 3">
            <a:extLst>
              <a:ext uri="{FF2B5EF4-FFF2-40B4-BE49-F238E27FC236}">
                <a16:creationId xmlns:a16="http://schemas.microsoft.com/office/drawing/2014/main" id="{24EE1609-B4D5-4CB9-970F-C6365FFF79A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284EE32E-D011-4E67-9C6B-3D4E572F4B9A}"/>
              </a:ext>
            </a:extLst>
          </p:cNvPr>
          <p:cNvSpPr>
            <a:spLocks noGrp="1"/>
          </p:cNvSpPr>
          <p:nvPr>
            <p:ph type="sldNum" sz="quarter" idx="4"/>
          </p:nvPr>
        </p:nvSpPr>
        <p:spPr/>
        <p:txBody>
          <a:bodyPr/>
          <a:lstStyle/>
          <a:p>
            <a:fld id="{489F9553-C816-6842-8939-EE75ECF7EB2B}" type="slidenum">
              <a:rPr lang="en-US" smtClean="0"/>
              <a:pPr/>
              <a:t>36</a:t>
            </a:fld>
            <a:endParaRPr lang="en-US" dirty="0"/>
          </a:p>
        </p:txBody>
      </p:sp>
    </p:spTree>
    <p:extLst>
      <p:ext uri="{BB962C8B-B14F-4D97-AF65-F5344CB8AC3E}">
        <p14:creationId xmlns:p14="http://schemas.microsoft.com/office/powerpoint/2010/main" val="72823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6DF02-50CE-4A35-A1EB-766695BCEE4A}"/>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600" dirty="0"/>
              <a:t>Blood clots –Take your anticoagulation medication as instructed. Perform ankle pumps while in the chair and bed. Use SCD’s while in bed/chair.  Call your doctor for pain, redness, warmth or swelling in your calf.  If you have chest pain, shortness of breath, or confusion- call 911 </a:t>
            </a:r>
          </a:p>
          <a:p>
            <a:pPr marL="457200" lvl="0" indent="-457200">
              <a:buClr>
                <a:schemeClr val="tx2"/>
              </a:buClr>
              <a:buFont typeface="Arial" panose="020B0604020202020204" pitchFamily="34" charset="0"/>
              <a:buChar char="•"/>
            </a:pPr>
            <a:r>
              <a:rPr lang="en-US" sz="2600" dirty="0"/>
              <a:t>Infection – Follow instructions given at discharge to prevent infection. Do not use any creams or lotions on your incision.  Call your doctor for increased drainage from your incision, redness moving away from the incision line, sudden increased pain at the incision and fever greater than 101.5</a:t>
            </a:r>
          </a:p>
          <a:p>
            <a:pPr marL="457200" lvl="0" indent="-457200">
              <a:buClr>
                <a:schemeClr val="tx2"/>
              </a:buClr>
              <a:buFont typeface="Arial" panose="020B0604020202020204" pitchFamily="34" charset="0"/>
              <a:buChar char="•"/>
            </a:pPr>
            <a:r>
              <a:rPr lang="en-US" sz="2600" dirty="0"/>
              <a:t>Constipation – Your pain medication can make you constipated. Make sure you take laxatives (</a:t>
            </a:r>
            <a:r>
              <a:rPr lang="en-US" sz="2600" dirty="0" err="1"/>
              <a:t>Miralax</a:t>
            </a:r>
            <a:r>
              <a:rPr lang="en-US" sz="2600" dirty="0"/>
              <a:t> or Senna) and stool softeners (Colace) following your discharge and eat a diet high in fiber and drink lots of water. </a:t>
            </a:r>
          </a:p>
          <a:p>
            <a:pPr marL="457200" lvl="0" indent="-457200">
              <a:buClr>
                <a:schemeClr val="tx2"/>
              </a:buClr>
              <a:buFont typeface="Arial" panose="020B0604020202020204" pitchFamily="34" charset="0"/>
              <a:buChar char="•"/>
            </a:pPr>
            <a:r>
              <a:rPr lang="en-US" sz="2600" dirty="0"/>
              <a:t>Pain -  Make sure you take your pain medication as instructed. Use ice bag/cold machine</a:t>
            </a:r>
          </a:p>
          <a:p>
            <a:endParaRPr lang="en-US" dirty="0"/>
          </a:p>
        </p:txBody>
      </p:sp>
      <p:sp>
        <p:nvSpPr>
          <p:cNvPr id="3" name="Title 2">
            <a:extLst>
              <a:ext uri="{FF2B5EF4-FFF2-40B4-BE49-F238E27FC236}">
                <a16:creationId xmlns:a16="http://schemas.microsoft.com/office/drawing/2014/main" id="{010F8112-60D3-462D-AA63-E94F3B7FEBB4}"/>
              </a:ext>
            </a:extLst>
          </p:cNvPr>
          <p:cNvSpPr>
            <a:spLocks noGrp="1"/>
          </p:cNvSpPr>
          <p:nvPr>
            <p:ph type="title"/>
          </p:nvPr>
        </p:nvSpPr>
        <p:spPr/>
        <p:txBody>
          <a:bodyPr/>
          <a:lstStyle/>
          <a:p>
            <a:r>
              <a:rPr lang="en-US" dirty="0">
                <a:solidFill>
                  <a:srgbClr val="8E1E3C"/>
                </a:solidFill>
              </a:rPr>
              <a:t>Possible complications following surgery </a:t>
            </a:r>
            <a:endParaRPr lang="en-US" dirty="0"/>
          </a:p>
        </p:txBody>
      </p:sp>
      <p:sp>
        <p:nvSpPr>
          <p:cNvPr id="4" name="Footer Placeholder 3">
            <a:extLst>
              <a:ext uri="{FF2B5EF4-FFF2-40B4-BE49-F238E27FC236}">
                <a16:creationId xmlns:a16="http://schemas.microsoft.com/office/drawing/2014/main" id="{C470D935-E2F3-46B8-943B-DFAB9FDDDB3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21E291A-7BCB-4F28-B4DD-D4D2E58BAA2E}"/>
              </a:ext>
            </a:extLst>
          </p:cNvPr>
          <p:cNvSpPr>
            <a:spLocks noGrp="1"/>
          </p:cNvSpPr>
          <p:nvPr>
            <p:ph type="sldNum" sz="quarter" idx="4"/>
          </p:nvPr>
        </p:nvSpPr>
        <p:spPr/>
        <p:txBody>
          <a:bodyPr/>
          <a:lstStyle/>
          <a:p>
            <a:fld id="{489F9553-C816-6842-8939-EE75ECF7EB2B}" type="slidenum">
              <a:rPr lang="en-US" smtClean="0"/>
              <a:pPr/>
              <a:t>37</a:t>
            </a:fld>
            <a:endParaRPr lang="en-US" dirty="0"/>
          </a:p>
        </p:txBody>
      </p:sp>
    </p:spTree>
    <p:extLst>
      <p:ext uri="{BB962C8B-B14F-4D97-AF65-F5344CB8AC3E}">
        <p14:creationId xmlns:p14="http://schemas.microsoft.com/office/powerpoint/2010/main" val="405367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9DDA58-C3F1-4267-8B69-8B6A1278A5A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sz="2400" dirty="0"/>
              <a:t>Please make sure you arrange to have someone available to drive you home</a:t>
            </a:r>
          </a:p>
          <a:p>
            <a:pPr marL="457200" indent="-457200">
              <a:buClr>
                <a:schemeClr val="tx2"/>
              </a:buClr>
              <a:buFont typeface="Arial" panose="020B0604020202020204" pitchFamily="34" charset="0"/>
              <a:buChar char="•"/>
            </a:pPr>
            <a:r>
              <a:rPr lang="en-US" sz="2400" dirty="0"/>
              <a:t>Our discharge planners will meet with you if you have any discharge or equipment needs</a:t>
            </a:r>
          </a:p>
          <a:p>
            <a:pPr marL="457200" indent="-457200">
              <a:buClr>
                <a:schemeClr val="tx2"/>
              </a:buClr>
              <a:buFont typeface="Arial" panose="020B0604020202020204" pitchFamily="34" charset="0"/>
              <a:buChar char="•"/>
            </a:pPr>
            <a:r>
              <a:rPr lang="en-US" sz="2400" dirty="0"/>
              <a:t>We recommend that you have someone to help you at home for several days, up to a week--it does not need to be 24/7</a:t>
            </a:r>
          </a:p>
          <a:p>
            <a:pPr marL="457200" indent="-457200">
              <a:buClr>
                <a:schemeClr val="tx2"/>
              </a:buClr>
              <a:buFont typeface="Arial" panose="020B0604020202020204" pitchFamily="34" charset="0"/>
              <a:buChar char="•"/>
            </a:pPr>
            <a:r>
              <a:rPr lang="en-US" sz="2400" dirty="0"/>
              <a:t>Don’t turn down offers for help!  Help with meals is particularly helpful </a:t>
            </a:r>
          </a:p>
          <a:p>
            <a:pPr marL="457200" indent="-457200">
              <a:buClr>
                <a:schemeClr val="tx2"/>
              </a:buClr>
              <a:buFont typeface="Arial" panose="020B0604020202020204" pitchFamily="34" charset="0"/>
              <a:buChar char="•"/>
            </a:pPr>
            <a:r>
              <a:rPr lang="en-US" sz="2400" dirty="0"/>
              <a:t>Discharge instructions will be given to you by your nurse. Prescriptions can be filled in our pharmacy if you wish, just ask your nurse how to do this</a:t>
            </a:r>
          </a:p>
          <a:p>
            <a:endParaRPr lang="en-US" dirty="0"/>
          </a:p>
        </p:txBody>
      </p:sp>
      <p:sp>
        <p:nvSpPr>
          <p:cNvPr id="3" name="Title 2">
            <a:extLst>
              <a:ext uri="{FF2B5EF4-FFF2-40B4-BE49-F238E27FC236}">
                <a16:creationId xmlns:a16="http://schemas.microsoft.com/office/drawing/2014/main" id="{D3BEE2CF-C0FA-404B-9C2E-7C4F1CE4DDC6}"/>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BC5C17C4-9FC5-42B6-9531-46DAB72442F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7F0F4EE-CFA0-4641-A2D6-D30E765AEE11}"/>
              </a:ext>
            </a:extLst>
          </p:cNvPr>
          <p:cNvSpPr>
            <a:spLocks noGrp="1"/>
          </p:cNvSpPr>
          <p:nvPr>
            <p:ph type="sldNum" sz="quarter" idx="4"/>
          </p:nvPr>
        </p:nvSpPr>
        <p:spPr/>
        <p:txBody>
          <a:bodyPr/>
          <a:lstStyle/>
          <a:p>
            <a:fld id="{489F9553-C816-6842-8939-EE75ECF7EB2B}" type="slidenum">
              <a:rPr lang="en-US" smtClean="0"/>
              <a:pPr/>
              <a:t>38</a:t>
            </a:fld>
            <a:endParaRPr lang="en-US" dirty="0"/>
          </a:p>
        </p:txBody>
      </p:sp>
    </p:spTree>
    <p:extLst>
      <p:ext uri="{BB962C8B-B14F-4D97-AF65-F5344CB8AC3E}">
        <p14:creationId xmlns:p14="http://schemas.microsoft.com/office/powerpoint/2010/main" val="203449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D3BE1-630D-472A-BA47-5AB9D24A2728}"/>
              </a:ext>
            </a:extLst>
          </p:cNvPr>
          <p:cNvSpPr>
            <a:spLocks noGrp="1"/>
          </p:cNvSpPr>
          <p:nvPr>
            <p:ph sz="quarter" idx="12"/>
          </p:nvPr>
        </p:nvSpPr>
        <p:spPr/>
        <p:txBody>
          <a:bodyPr>
            <a:normAutofit fontScale="70000" lnSpcReduction="20000"/>
          </a:bodyPr>
          <a:lstStyle/>
          <a:p>
            <a:pPr algn="ctr"/>
            <a:r>
              <a:rPr lang="en-US" dirty="0"/>
              <a:t>If you have any questions about anything you have heard today, or have any concerns please do not hesitate to contact me</a:t>
            </a:r>
          </a:p>
          <a:p>
            <a:pPr algn="ctr"/>
            <a:endParaRPr lang="en-US" dirty="0"/>
          </a:p>
          <a:p>
            <a:pPr algn="ctr"/>
            <a:r>
              <a:rPr lang="en-US" dirty="0"/>
              <a:t>If your surgery is in Ann Arbor- contact</a:t>
            </a:r>
          </a:p>
          <a:p>
            <a:pPr algn="ctr"/>
            <a:r>
              <a:rPr lang="en-US" dirty="0"/>
              <a:t> </a:t>
            </a:r>
            <a:r>
              <a:rPr lang="en-US" dirty="0">
                <a:solidFill>
                  <a:schemeClr val="tx2"/>
                </a:solidFill>
              </a:rPr>
              <a:t>Molly-Orthopedic Nurse Navigator 734-712-2392</a:t>
            </a:r>
          </a:p>
          <a:p>
            <a:pPr algn="ctr"/>
            <a:r>
              <a:rPr lang="en-US" dirty="0">
                <a:solidFill>
                  <a:schemeClr val="tx2"/>
                </a:solidFill>
              </a:rPr>
              <a:t>Molly.Sieffert@trinity-health.org</a:t>
            </a:r>
          </a:p>
          <a:p>
            <a:pPr algn="ctr"/>
            <a:endParaRPr lang="en-US" dirty="0">
              <a:solidFill>
                <a:schemeClr val="tx2"/>
              </a:solidFill>
            </a:endParaRPr>
          </a:p>
          <a:p>
            <a:pPr algn="ctr"/>
            <a:r>
              <a:rPr lang="en-US" dirty="0"/>
              <a:t>If your surgery is in Brighton- contact</a:t>
            </a:r>
          </a:p>
          <a:p>
            <a:pPr algn="ctr"/>
            <a:r>
              <a:rPr lang="en-US" dirty="0">
                <a:solidFill>
                  <a:schemeClr val="tx2"/>
                </a:solidFill>
              </a:rPr>
              <a:t>Keri-Orthopedic Nurse Navigator 810-844-7614</a:t>
            </a:r>
          </a:p>
          <a:p>
            <a:pPr algn="ctr"/>
            <a:r>
              <a:rPr lang="en-US" u="sng" dirty="0">
                <a:solidFill>
                  <a:schemeClr val="tx2"/>
                </a:solidFill>
              </a:rPr>
              <a:t>Keri.Massey@trinity-health.org</a:t>
            </a:r>
          </a:p>
          <a:p>
            <a:pPr algn="ctr"/>
            <a:endParaRPr lang="en-US" dirty="0"/>
          </a:p>
          <a:p>
            <a:pPr algn="ctr"/>
            <a:r>
              <a:rPr lang="en-US" b="1" dirty="0"/>
              <a:t>If you have </a:t>
            </a:r>
            <a:r>
              <a:rPr lang="en-US" b="1"/>
              <a:t>urgent questions, </a:t>
            </a:r>
            <a:r>
              <a:rPr lang="en-US" b="1" dirty="0"/>
              <a:t>please call your orthopedic surgeons office </a:t>
            </a:r>
          </a:p>
          <a:p>
            <a:endParaRPr lang="en-US" dirty="0"/>
          </a:p>
        </p:txBody>
      </p:sp>
      <p:sp>
        <p:nvSpPr>
          <p:cNvPr id="3" name="Title 2">
            <a:extLst>
              <a:ext uri="{FF2B5EF4-FFF2-40B4-BE49-F238E27FC236}">
                <a16:creationId xmlns:a16="http://schemas.microsoft.com/office/drawing/2014/main" id="{9E5C9B11-509B-4F20-983D-B8CEA9A77141}"/>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5D78AF0C-E94D-4E7C-8CF8-A32C5C3EF6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64B0646-842F-42AA-B80C-A4E74CA36F3B}"/>
              </a:ext>
            </a:extLst>
          </p:cNvPr>
          <p:cNvSpPr>
            <a:spLocks noGrp="1"/>
          </p:cNvSpPr>
          <p:nvPr>
            <p:ph type="sldNum" sz="quarter" idx="4"/>
          </p:nvPr>
        </p:nvSpPr>
        <p:spPr/>
        <p:txBody>
          <a:bodyPr/>
          <a:lstStyle/>
          <a:p>
            <a:fld id="{489F9553-C816-6842-8939-EE75ECF7EB2B}" type="slidenum">
              <a:rPr lang="en-US" smtClean="0"/>
              <a:pPr/>
              <a:t>39</a:t>
            </a:fld>
            <a:endParaRPr lang="en-US" dirty="0"/>
          </a:p>
        </p:txBody>
      </p:sp>
    </p:spTree>
    <p:extLst>
      <p:ext uri="{BB962C8B-B14F-4D97-AF65-F5344CB8AC3E}">
        <p14:creationId xmlns:p14="http://schemas.microsoft.com/office/powerpoint/2010/main" val="282223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DC2B6A-9307-4D10-AC7E-C70D62029310}"/>
              </a:ext>
            </a:extLst>
          </p:cNvPr>
          <p:cNvPicPr>
            <a:picLocks noChangeAspect="1"/>
          </p:cNvPicPr>
          <p:nvPr/>
        </p:nvPicPr>
        <p:blipFill>
          <a:blip r:embed="rId2"/>
          <a:stretch>
            <a:fillRect/>
          </a:stretch>
        </p:blipFill>
        <p:spPr>
          <a:xfrm>
            <a:off x="1087465" y="999056"/>
            <a:ext cx="2664661" cy="3394472"/>
          </a:xfrm>
          <a:prstGeom prst="rect">
            <a:avLst/>
          </a:prstGeom>
          <a:noFill/>
        </p:spPr>
      </p:pic>
      <p:sp>
        <p:nvSpPr>
          <p:cNvPr id="2" name="Content Placeholder 1">
            <a:extLst>
              <a:ext uri="{FF2B5EF4-FFF2-40B4-BE49-F238E27FC236}">
                <a16:creationId xmlns:a16="http://schemas.microsoft.com/office/drawing/2014/main" id="{9A59E75E-2ED4-4193-B152-5BB4DFB1B333}"/>
              </a:ext>
            </a:extLst>
          </p:cNvPr>
          <p:cNvSpPr>
            <a:spLocks noGrp="1"/>
          </p:cNvSpPr>
          <p:nvPr>
            <p:ph sz="half" idx="2"/>
          </p:nvPr>
        </p:nvSpPr>
        <p:spPr>
          <a:xfrm>
            <a:off x="4591496" y="999056"/>
            <a:ext cx="4038600" cy="3394472"/>
          </a:xfrm>
        </p:spPr>
        <p:txBody>
          <a:bodyPr>
            <a:normAutofit/>
          </a:bodyPr>
          <a:lstStyle/>
          <a:p>
            <a:pPr marL="0" indent="0">
              <a:lnSpc>
                <a:spcPct val="90000"/>
              </a:lnSpc>
              <a:buNone/>
            </a:pPr>
            <a:r>
              <a:rPr lang="en-US" sz="2200"/>
              <a:t>The shoulder joint is a ball and socket joint. The ball on the upper end of your arm bone (humerus) rests against your shoulder socket (glenoid). The shoulder joint is lined with a layer of smooth cartilage. This cartilage serves as a cushion and allows for smooth motion of the shoulder. </a:t>
            </a:r>
          </a:p>
          <a:p>
            <a:pPr>
              <a:lnSpc>
                <a:spcPct val="90000"/>
              </a:lnSpc>
            </a:pPr>
            <a:endParaRPr lang="en-US" sz="2200"/>
          </a:p>
        </p:txBody>
      </p:sp>
      <p:sp>
        <p:nvSpPr>
          <p:cNvPr id="4" name="Footer Placeholder 3">
            <a:extLst>
              <a:ext uri="{FF2B5EF4-FFF2-40B4-BE49-F238E27FC236}">
                <a16:creationId xmlns:a16="http://schemas.microsoft.com/office/drawing/2014/main" id="{9226F7BF-44DF-489E-807D-016FB36C101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1930056A-4866-432F-915B-911B9A68EF8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a:t>
            </a:fld>
            <a:endParaRPr lang="en-US"/>
          </a:p>
        </p:txBody>
      </p:sp>
      <p:sp>
        <p:nvSpPr>
          <p:cNvPr id="3" name="Title 2">
            <a:extLst>
              <a:ext uri="{FF2B5EF4-FFF2-40B4-BE49-F238E27FC236}">
                <a16:creationId xmlns:a16="http://schemas.microsoft.com/office/drawing/2014/main" id="{5C7F2FC9-E873-4EB5-B207-A4CDCFD78F23}"/>
              </a:ext>
            </a:extLst>
          </p:cNvPr>
          <p:cNvSpPr>
            <a:spLocks noGrp="1"/>
          </p:cNvSpPr>
          <p:nvPr>
            <p:ph type="title"/>
          </p:nvPr>
        </p:nvSpPr>
        <p:spPr>
          <a:xfrm>
            <a:off x="393408" y="345640"/>
            <a:ext cx="8229600" cy="498656"/>
          </a:xfrm>
        </p:spPr>
        <p:txBody>
          <a:bodyPr anchor="ctr">
            <a:normAutofit/>
          </a:bodyPr>
          <a:lstStyle/>
          <a:p>
            <a:r>
              <a:rPr lang="en-US" dirty="0"/>
              <a:t>Anatomy of the Shoulder Joint</a:t>
            </a:r>
          </a:p>
        </p:txBody>
      </p:sp>
    </p:spTree>
    <p:extLst>
      <p:ext uri="{BB962C8B-B14F-4D97-AF65-F5344CB8AC3E}">
        <p14:creationId xmlns:p14="http://schemas.microsoft.com/office/powerpoint/2010/main" val="3988630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r>
              <a:rPr lang="en-US" dirty="0">
                <a:solidFill>
                  <a:srgbClr val="7030A0"/>
                </a:solidFill>
              </a:rPr>
              <a:t>Enjoy Your New Shoulder!</a:t>
            </a:r>
            <a:br>
              <a:rPr lang="en-US" dirty="0">
                <a:solidFill>
                  <a:srgbClr val="7030A0"/>
                </a:solidFill>
              </a:rPr>
            </a:br>
            <a:br>
              <a:rPr lang="en-US" dirty="0">
                <a:solidFill>
                  <a:srgbClr val="7030A0"/>
                </a:solidFill>
              </a:rPr>
            </a:br>
            <a:r>
              <a:rPr lang="en-US" sz="2800" dirty="0">
                <a:solidFill>
                  <a:srgbClr val="7030A0"/>
                </a:solidFill>
              </a:rPr>
              <a:t>Your preparation and hard work will pay off</a:t>
            </a:r>
            <a:br>
              <a:rPr lang="en-US" sz="2800" dirty="0">
                <a:solidFill>
                  <a:srgbClr val="7030A0"/>
                </a:solidFill>
              </a:rPr>
            </a:br>
            <a:br>
              <a:rPr lang="en-US" sz="2800" dirty="0">
                <a:solidFill>
                  <a:srgbClr val="7030A0"/>
                </a:solidFill>
              </a:rPr>
            </a:br>
            <a:r>
              <a:rPr lang="en-US" sz="2800" dirty="0">
                <a:solidFill>
                  <a:srgbClr val="7030A0"/>
                </a:solidFill>
              </a:rPr>
              <a:t>You will be very glad you had the surgery</a:t>
            </a:r>
            <a:br>
              <a:rPr lang="en-US" sz="2800" dirty="0">
                <a:solidFill>
                  <a:srgbClr val="7030A0"/>
                </a:solidFill>
              </a:rPr>
            </a:br>
            <a:br>
              <a:rPr lang="en-US" sz="2800" dirty="0">
                <a:solidFill>
                  <a:srgbClr val="7030A0"/>
                </a:solidFill>
              </a:rPr>
            </a:br>
            <a:r>
              <a:rPr lang="en-US" sz="2800" dirty="0">
                <a:solidFill>
                  <a:srgbClr val="7030A0"/>
                </a:solidFill>
              </a:rPr>
              <a:t>We wish you well!</a:t>
            </a:r>
            <a:br>
              <a:rPr lang="en-US" sz="2800" dirty="0">
                <a:solidFill>
                  <a:schemeClr val="tx2"/>
                </a:solidFill>
              </a:rPr>
            </a:b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40</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B7F9985-4E72-4E67-B1F3-1A8B457E492A}"/>
              </a:ext>
            </a:extLst>
          </p:cNvPr>
          <p:cNvSpPr>
            <a:spLocks noGrp="1"/>
          </p:cNvSpPr>
          <p:nvPr>
            <p:ph sz="half" idx="1"/>
          </p:nvPr>
        </p:nvSpPr>
        <p:spPr>
          <a:xfrm>
            <a:off x="400496" y="999056"/>
            <a:ext cx="4038600" cy="3394472"/>
          </a:xfrm>
        </p:spPr>
        <p:txBody>
          <a:bodyPr>
            <a:normAutofit/>
          </a:bodyPr>
          <a:lstStyle/>
          <a:p>
            <a:pPr marL="0" indent="0">
              <a:buNone/>
            </a:pPr>
            <a:r>
              <a:rPr lang="en-US" sz="2200" dirty="0"/>
              <a:t>Arthritis is a wearing away of the smooth cartilage in the shoulder joint. At some point, it may wear down to the bone. Rubbing of bone against bone causes discomfort, swelling, and stiffness. Many patients need surgery to replace the damaged joint.   </a:t>
            </a:r>
          </a:p>
          <a:p>
            <a:endParaRPr lang="en-US" sz="2200" dirty="0"/>
          </a:p>
        </p:txBody>
      </p:sp>
      <p:sp>
        <p:nvSpPr>
          <p:cNvPr id="4" name="Footer Placeholder 3">
            <a:extLst>
              <a:ext uri="{FF2B5EF4-FFF2-40B4-BE49-F238E27FC236}">
                <a16:creationId xmlns:a16="http://schemas.microsoft.com/office/drawing/2014/main" id="{6BA62E12-98CB-421E-BC76-5EF4B1FD483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DE47A56D-544A-4DEF-A63A-DE8A75373BCD}"/>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5</a:t>
            </a:fld>
            <a:endParaRPr lang="en-US"/>
          </a:p>
        </p:txBody>
      </p:sp>
      <p:sp>
        <p:nvSpPr>
          <p:cNvPr id="7" name="Title 6">
            <a:extLst>
              <a:ext uri="{FF2B5EF4-FFF2-40B4-BE49-F238E27FC236}">
                <a16:creationId xmlns:a16="http://schemas.microsoft.com/office/drawing/2014/main" id="{D4687BD2-AC45-4508-82FD-0E4945FB3C1B}"/>
              </a:ext>
            </a:extLst>
          </p:cNvPr>
          <p:cNvSpPr>
            <a:spLocks noGrp="1"/>
          </p:cNvSpPr>
          <p:nvPr>
            <p:ph type="title"/>
          </p:nvPr>
        </p:nvSpPr>
        <p:spPr>
          <a:xfrm>
            <a:off x="393408" y="345640"/>
            <a:ext cx="8229600" cy="498656"/>
          </a:xfrm>
        </p:spPr>
        <p:txBody>
          <a:bodyPr anchor="ctr">
            <a:normAutofit/>
          </a:bodyPr>
          <a:lstStyle/>
          <a:p>
            <a:r>
              <a:rPr lang="en-US" dirty="0"/>
              <a:t>What is arthritis ?</a:t>
            </a:r>
          </a:p>
        </p:txBody>
      </p:sp>
      <p:pic>
        <p:nvPicPr>
          <p:cNvPr id="11" name="Picture 10">
            <a:extLst>
              <a:ext uri="{FF2B5EF4-FFF2-40B4-BE49-F238E27FC236}">
                <a16:creationId xmlns:a16="http://schemas.microsoft.com/office/drawing/2014/main" id="{2C103608-825C-4E7A-89D9-26E8CD2AE11A}"/>
              </a:ext>
            </a:extLst>
          </p:cNvPr>
          <p:cNvPicPr>
            <a:picLocks noChangeAspect="1"/>
          </p:cNvPicPr>
          <p:nvPr/>
        </p:nvPicPr>
        <p:blipFill>
          <a:blip r:embed="rId2"/>
          <a:stretch>
            <a:fillRect/>
          </a:stretch>
        </p:blipFill>
        <p:spPr>
          <a:xfrm>
            <a:off x="4674116" y="413616"/>
            <a:ext cx="4035902" cy="4381812"/>
          </a:xfrm>
          <a:prstGeom prst="rect">
            <a:avLst/>
          </a:prstGeom>
        </p:spPr>
      </p:pic>
    </p:spTree>
    <p:extLst>
      <p:ext uri="{BB962C8B-B14F-4D97-AF65-F5344CB8AC3E}">
        <p14:creationId xmlns:p14="http://schemas.microsoft.com/office/powerpoint/2010/main" val="41598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6C99ED0-A5F2-416B-8E1F-3EE30744D309}"/>
              </a:ext>
            </a:extLst>
          </p:cNvPr>
          <p:cNvSpPr>
            <a:spLocks noGrp="1"/>
          </p:cNvSpPr>
          <p:nvPr>
            <p:ph sz="quarter" idx="12"/>
          </p:nvPr>
        </p:nvSpPr>
        <p:spPr/>
        <p:txBody>
          <a:bodyPr/>
          <a:lstStyle/>
          <a:p>
            <a:r>
              <a:rPr lang="en-US" b="1" dirty="0">
                <a:solidFill>
                  <a:schemeClr val="tx2"/>
                </a:solidFill>
              </a:rPr>
              <a:t>Anatomical</a:t>
            </a:r>
            <a:r>
              <a:rPr lang="en-US" dirty="0"/>
              <a:t> - In a shoulder replacement surgery the damaged joint is replaced with a new, artificial joint. The head of the humerus is removed and replaced with a metal prosthetic ball. The prosthesis continues down into the shaft of the humerus.</a:t>
            </a:r>
          </a:p>
          <a:p>
            <a:r>
              <a:rPr lang="en-US" b="1" dirty="0">
                <a:solidFill>
                  <a:schemeClr val="tx2"/>
                </a:solidFill>
              </a:rPr>
              <a:t>Reverse</a:t>
            </a:r>
            <a:r>
              <a:rPr lang="en-US" dirty="0"/>
              <a:t> - For shoulders with severe rotator cuff problems, reverse shoulder replacements are Performed switching the socket and metal ball to allow different muscles to move the arm  </a:t>
            </a:r>
          </a:p>
          <a:p>
            <a:endParaRPr lang="en-US" dirty="0"/>
          </a:p>
        </p:txBody>
      </p:sp>
      <p:sp>
        <p:nvSpPr>
          <p:cNvPr id="7" name="Title 6">
            <a:extLst>
              <a:ext uri="{FF2B5EF4-FFF2-40B4-BE49-F238E27FC236}">
                <a16:creationId xmlns:a16="http://schemas.microsoft.com/office/drawing/2014/main" id="{5E1E3275-E299-45AE-B302-D2D661C47EB1}"/>
              </a:ext>
            </a:extLst>
          </p:cNvPr>
          <p:cNvSpPr>
            <a:spLocks noGrp="1"/>
          </p:cNvSpPr>
          <p:nvPr>
            <p:ph type="title"/>
          </p:nvPr>
        </p:nvSpPr>
        <p:spPr/>
        <p:txBody>
          <a:bodyPr/>
          <a:lstStyle/>
          <a:p>
            <a:r>
              <a:rPr lang="en-US" dirty="0"/>
              <a:t>Total Shoulder Replacement Surgery</a:t>
            </a:r>
          </a:p>
        </p:txBody>
      </p:sp>
      <p:sp>
        <p:nvSpPr>
          <p:cNvPr id="4" name="Footer Placeholder 3">
            <a:extLst>
              <a:ext uri="{FF2B5EF4-FFF2-40B4-BE49-F238E27FC236}">
                <a16:creationId xmlns:a16="http://schemas.microsoft.com/office/drawing/2014/main" id="{0E797A76-7F50-46AE-A945-C8BFC5AFDB7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2FEE061-2C74-4847-9CAD-09D51804936F}"/>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338350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07873-C3F0-45F1-8B0F-B0D3C1D27094}"/>
              </a:ext>
            </a:extLst>
          </p:cNvPr>
          <p:cNvPicPr>
            <a:picLocks noGrp="1" noChangeAspect="1"/>
          </p:cNvPicPr>
          <p:nvPr>
            <p:ph sz="quarter" idx="12"/>
          </p:nvPr>
        </p:nvPicPr>
        <p:blipFill>
          <a:blip r:embed="rId2"/>
          <a:stretch>
            <a:fillRect/>
          </a:stretch>
        </p:blipFill>
        <p:spPr>
          <a:xfrm>
            <a:off x="908919" y="998538"/>
            <a:ext cx="2641889" cy="3602037"/>
          </a:xfrm>
          <a:prstGeom prst="rect">
            <a:avLst/>
          </a:prstGeom>
        </p:spPr>
      </p:pic>
      <p:sp>
        <p:nvSpPr>
          <p:cNvPr id="3" name="Title 2">
            <a:extLst>
              <a:ext uri="{FF2B5EF4-FFF2-40B4-BE49-F238E27FC236}">
                <a16:creationId xmlns:a16="http://schemas.microsoft.com/office/drawing/2014/main" id="{7A3C400F-04B8-4CCA-8F24-E535A17FD117}"/>
              </a:ext>
            </a:extLst>
          </p:cNvPr>
          <p:cNvSpPr>
            <a:spLocks noGrp="1"/>
          </p:cNvSpPr>
          <p:nvPr>
            <p:ph type="title"/>
          </p:nvPr>
        </p:nvSpPr>
        <p:spPr/>
        <p:txBody>
          <a:bodyPr/>
          <a:lstStyle/>
          <a:p>
            <a:r>
              <a:rPr lang="en-US" dirty="0"/>
              <a:t>Prosthetic or artificial components</a:t>
            </a:r>
          </a:p>
        </p:txBody>
      </p:sp>
      <p:sp>
        <p:nvSpPr>
          <p:cNvPr id="4" name="Footer Placeholder 3">
            <a:extLst>
              <a:ext uri="{FF2B5EF4-FFF2-40B4-BE49-F238E27FC236}">
                <a16:creationId xmlns:a16="http://schemas.microsoft.com/office/drawing/2014/main" id="{71B1DE2C-A013-4449-9292-41F7334029F7}"/>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B2D90AA-5833-4AE1-9978-47CDD58D6DB0}"/>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BE7C9A92-D9AB-4C50-B1E2-ECF9A7415EE9}"/>
              </a:ext>
            </a:extLst>
          </p:cNvPr>
          <p:cNvPicPr>
            <a:picLocks noChangeAspect="1"/>
          </p:cNvPicPr>
          <p:nvPr/>
        </p:nvPicPr>
        <p:blipFill>
          <a:blip r:embed="rId3"/>
          <a:stretch>
            <a:fillRect/>
          </a:stretch>
        </p:blipFill>
        <p:spPr>
          <a:xfrm>
            <a:off x="4629181" y="998537"/>
            <a:ext cx="2866229" cy="3602037"/>
          </a:xfrm>
          <a:prstGeom prst="rect">
            <a:avLst/>
          </a:prstGeom>
        </p:spPr>
      </p:pic>
    </p:spTree>
    <p:extLst>
      <p:ext uri="{BB962C8B-B14F-4D97-AF65-F5344CB8AC3E}">
        <p14:creationId xmlns:p14="http://schemas.microsoft.com/office/powerpoint/2010/main" val="339572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550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using a cordless phone or cell phone that can be tucked away inside a pocket </a:t>
            </a:r>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If you have pets, you may want to arrange boarding them first few days you are home</a:t>
            </a:r>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Avoid yard work for 10 days prior to surgery. Protect your operative site from injury</a:t>
            </a:r>
          </a:p>
          <a:p>
            <a:pPr marL="285750" indent="-285750">
              <a:buClr>
                <a:schemeClr val="tx2"/>
              </a:buClr>
              <a:buFont typeface="Arial" panose="020B0604020202020204" pitchFamily="34" charset="0"/>
              <a:buChar char="•"/>
            </a:pPr>
            <a:r>
              <a:rPr lang="en-US" sz="2400" dirty="0"/>
              <a:t>Do laundry ahead of time</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202401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a:t>
            </a:r>
            <a:r>
              <a:rPr lang="en-US" dirty="0"/>
              <a:t>Try to increase your activity before surgery</a:t>
            </a:r>
            <a:endParaRPr lang="en-US" sz="2400" dirty="0"/>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handout)</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9</a:t>
            </a:fld>
            <a:endParaRPr lang="en-US" dirty="0"/>
          </a:p>
        </p:txBody>
      </p:sp>
    </p:spTree>
    <p:extLst>
      <p:ext uri="{BB962C8B-B14F-4D97-AF65-F5344CB8AC3E}">
        <p14:creationId xmlns:p14="http://schemas.microsoft.com/office/powerpoint/2010/main" val="1575297767"/>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6" ma:contentTypeDescription="Create a new document." ma:contentTypeScope="" ma:versionID="9d1be5b02fc82f5b0eb24cee434a718f">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8b6223877da7016b2717c9a422afd6eb"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9451C-B86D-43F5-AA06-34D722258368}">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ac40fbc5-9bbb-492e-9fc3-dc86319c6346"/>
    <ds:schemaRef ds:uri="33ac5a13-813e-474f-abcd-ed70f7eb7dd6"/>
    <ds:schemaRef ds:uri="http://schemas.microsoft.com/office/2006/metadata/properties"/>
  </ds:schemaRefs>
</ds:datastoreItem>
</file>

<file path=customXml/itemProps2.xml><?xml version="1.0" encoding="utf-8"?>
<ds:datastoreItem xmlns:ds="http://schemas.openxmlformats.org/officeDocument/2006/customXml" ds:itemID="{D93E456A-9A0F-490B-BE30-A10C4A24CF40}"/>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12010</TotalTime>
  <Words>3143</Words>
  <Application>Microsoft Office PowerPoint</Application>
  <PresentationFormat>On-screen Show (16:9)</PresentationFormat>
  <Paragraphs>273</Paragraphs>
  <Slides>40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Main Content Slide Layout</vt:lpstr>
      <vt:lpstr>Total Shoulder Replacement</vt:lpstr>
      <vt:lpstr>Virtual Class Reminders</vt:lpstr>
      <vt:lpstr>Class Objectives The purpose of this presentation is to:   Help you to feel more comfortable about your upcoming hospitalization To let you know what you can do to help in your own recovery</vt:lpstr>
      <vt:lpstr>Anatomy of the Shoulder Joint</vt:lpstr>
      <vt:lpstr>What is arthritis ?</vt:lpstr>
      <vt:lpstr>Total Shoulder Replacement Surgery</vt:lpstr>
      <vt:lpstr>Prosthetic or artificial components</vt:lpstr>
      <vt:lpstr>Tips for Preparing your Home</vt:lpstr>
      <vt:lpstr>Reducing Risks and Complications</vt:lpstr>
      <vt:lpstr>Prevent Surgical Site Infection</vt:lpstr>
      <vt:lpstr>Prevent Surgical Site Infection</vt:lpstr>
      <vt:lpstr>What to Bring with You</vt:lpstr>
      <vt:lpstr>Enhanced Recovery Program</vt:lpstr>
      <vt:lpstr>Enhanced Recovery Program</vt:lpstr>
      <vt:lpstr>Ensure Pre-Surgery- When to Drink</vt:lpstr>
      <vt:lpstr>Pain Management</vt:lpstr>
      <vt:lpstr>Pain Management</vt:lpstr>
      <vt:lpstr>Cooling Therapy</vt:lpstr>
      <vt:lpstr>Nerve Block</vt:lpstr>
      <vt:lpstr>Nerve Block Placement</vt:lpstr>
      <vt:lpstr>Nerve Block Equipment</vt:lpstr>
      <vt:lpstr>Nerve Block Education</vt:lpstr>
      <vt:lpstr>Surgery and Postoperative Recovery</vt:lpstr>
      <vt:lpstr>Day of Surgery</vt:lpstr>
      <vt:lpstr>Recovery Room</vt:lpstr>
      <vt:lpstr>Sequential Compression Devices (SCD’s)</vt:lpstr>
      <vt:lpstr>Incentive Spirometer Use your incentive spirometer throughout your hospital stay.  Please take it home with you after discharge and continue to use it for 2 weeks.</vt:lpstr>
      <vt:lpstr>What to Expect After your Shoulder Replacement </vt:lpstr>
      <vt:lpstr>What to Expect After your Shoulder Replacement</vt:lpstr>
      <vt:lpstr>Mobility</vt:lpstr>
      <vt:lpstr>Home Activity Preparation</vt:lpstr>
      <vt:lpstr>Upper Body: Dressing Button-Up Shirt</vt:lpstr>
      <vt:lpstr>Upper Body Dressing:  Pull over shirt</vt:lpstr>
      <vt:lpstr>Managing a Sling</vt:lpstr>
      <vt:lpstr>DonJoy - UltraSling</vt:lpstr>
      <vt:lpstr>After Discharge from the Hospital</vt:lpstr>
      <vt:lpstr>Possible complications following surgery </vt:lpstr>
      <vt:lpstr>Discharge</vt:lpstr>
      <vt:lpstr>Questions?</vt:lpstr>
      <vt:lpstr>Enjoy Your New Shoulder!  Your preparation and hard work will pay off  You will be very glad you had the surgery  We wish you well! </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205</cp:revision>
  <cp:lastPrinted>2015-03-20T16:41:08Z</cp:lastPrinted>
  <dcterms:created xsi:type="dcterms:W3CDTF">2015-06-01T18:54:58Z</dcterms:created>
  <dcterms:modified xsi:type="dcterms:W3CDTF">2023-11-02T19:00:53Z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